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9" r:id="rId17"/>
    <p:sldId id="271" r:id="rId18"/>
    <p:sldId id="272" r:id="rId19"/>
    <p:sldId id="308" r:id="rId20"/>
    <p:sldId id="273" r:id="rId21"/>
    <p:sldId id="274" r:id="rId22"/>
    <p:sldId id="275" r:id="rId23"/>
    <p:sldId id="276" r:id="rId24"/>
    <p:sldId id="277" r:id="rId25"/>
    <p:sldId id="301" r:id="rId26"/>
    <p:sldId id="278" r:id="rId27"/>
    <p:sldId id="279" r:id="rId28"/>
    <p:sldId id="280" r:id="rId29"/>
    <p:sldId id="281" r:id="rId30"/>
    <p:sldId id="282" r:id="rId31"/>
    <p:sldId id="284" r:id="rId32"/>
    <p:sldId id="283" r:id="rId33"/>
    <p:sldId id="285" r:id="rId34"/>
    <p:sldId id="302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303" r:id="rId43"/>
    <p:sldId id="293" r:id="rId44"/>
    <p:sldId id="294" r:id="rId45"/>
    <p:sldId id="309" r:id="rId46"/>
    <p:sldId id="295" r:id="rId47"/>
    <p:sldId id="296" r:id="rId48"/>
    <p:sldId id="297" r:id="rId49"/>
    <p:sldId id="298" r:id="rId50"/>
    <p:sldId id="304" r:id="rId51"/>
    <p:sldId id="305" r:id="rId52"/>
    <p:sldId id="306" r:id="rId53"/>
    <p:sldId id="30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273"/>
    <p:restoredTop sz="95940"/>
  </p:normalViewPr>
  <p:slideViewPr>
    <p:cSldViewPr snapToGrid="0">
      <p:cViewPr varScale="1">
        <p:scale>
          <a:sx n="40" d="100"/>
          <a:sy n="40" d="100"/>
        </p:scale>
        <p:origin x="240" y="1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54D2B-BF8F-49CF-4898-D60F28E8E3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Brief History of World Religions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464D9-9868-27E4-7919-C2A708562B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 90 minutes?!?</a:t>
            </a:r>
          </a:p>
          <a:p>
            <a:r>
              <a:rPr lang="en-US" dirty="0"/>
              <a:t>Rev. Shelli M. Poe, Ph.D.</a:t>
            </a:r>
          </a:p>
        </p:txBody>
      </p:sp>
    </p:spTree>
    <p:extLst>
      <p:ext uri="{BB962C8B-B14F-4D97-AF65-F5344CB8AC3E}">
        <p14:creationId xmlns:p14="http://schemas.microsoft.com/office/powerpoint/2010/main" val="924182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A042132-EF3E-4DCA-8B23-D054AFC9F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561942-7576-4906-820D-5DBB2DEE7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40B150D-AA58-ACB5-3852-7A02627F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en-US" dirty="0"/>
              <a:t>Vedic Religion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E2642F-6025-4B22-A283-9B60F4765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8EBC9-78DF-6345-C37A-7E985BFF9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r>
              <a:rPr lang="en-US"/>
              <a:t>Karma yoga path</a:t>
            </a:r>
          </a:p>
          <a:p>
            <a:r>
              <a:rPr lang="en-US"/>
              <a:t>Sacred Texts: The Vedas:</a:t>
            </a:r>
          </a:p>
          <a:p>
            <a:pPr lvl="1">
              <a:spcBef>
                <a:spcPts val="0"/>
              </a:spcBef>
              <a:buFont typeface="Wingdings" pitchFamily="2" charset="2"/>
              <a:buChar char=""/>
            </a:pPr>
            <a: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Rigveda</a:t>
            </a:r>
          </a:p>
          <a:p>
            <a:pPr lvl="1">
              <a:spcBef>
                <a:spcPts val="0"/>
              </a:spcBef>
              <a:buFont typeface="Wingdings" pitchFamily="2" charset="2"/>
              <a:buChar char=""/>
            </a:pPr>
            <a: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Yajurveda</a:t>
            </a:r>
          </a:p>
          <a:p>
            <a:pPr lvl="1">
              <a:spcBef>
                <a:spcPts val="0"/>
              </a:spcBef>
              <a:buFont typeface="Wingdings" pitchFamily="2" charset="2"/>
              <a:buChar char=""/>
            </a:pPr>
            <a: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Samaveda</a:t>
            </a:r>
          </a:p>
          <a:p>
            <a:pPr lvl="1">
              <a:spcBef>
                <a:spcPts val="0"/>
              </a:spcBef>
              <a:buFont typeface="Wingdings" pitchFamily="2" charset="2"/>
              <a:buChar char=""/>
            </a:pPr>
            <a: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Atharvaveda</a:t>
            </a:r>
          </a:p>
          <a:p>
            <a:r>
              <a:rPr lang="en-US"/>
              <a:t>Key deities: Agni and Indra</a:t>
            </a:r>
          </a:p>
          <a:p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47C2785-96A0-48E9-A4E1-3E0DD3C4B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19DBFA-503D-4176-91F9-F52649711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63365FB-D39D-4CCB-B9D7-70896EA52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2D87176B-036A-46E9-88B6-B602D3C1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3869" y="976036"/>
            <a:ext cx="3122837" cy="413833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uple of images of two people&#10;&#10;Description automatically generated">
            <a:extLst>
              <a:ext uri="{FF2B5EF4-FFF2-40B4-BE49-F238E27FC236}">
                <a16:creationId xmlns:a16="http://schemas.microsoft.com/office/drawing/2014/main" id="{D5EAF486-B83E-1617-5A58-530E1685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292" y="1116344"/>
            <a:ext cx="2427264" cy="1850789"/>
          </a:xfrm>
          <a:prstGeom prst="rect">
            <a:avLst/>
          </a:prstGeom>
        </p:spPr>
      </p:pic>
      <p:pic>
        <p:nvPicPr>
          <p:cNvPr id="5" name="Picture 4" descr="Men standing around a fire&#10;&#10;Description automatically generated">
            <a:extLst>
              <a:ext uri="{FF2B5EF4-FFF2-40B4-BE49-F238E27FC236}">
                <a16:creationId xmlns:a16="http://schemas.microsoft.com/office/drawing/2014/main" id="{B4F51FF4-79A2-EDB3-E3CD-F0AE4FDAA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373" y="3217390"/>
            <a:ext cx="2799103" cy="16794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C34D715-F6AF-42BD-B021-F46BF6B54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5196A3-0319-4C04-B5B6-D1359F52F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82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197D8FB-AE2C-9691-F4B3-5F96586FF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Philosophical Hinduism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E799B-CD5F-766C-41C1-15D93E29E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69" y="2015732"/>
            <a:ext cx="4735036" cy="403774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ea typeface="Calibri" panose="020F0502020204030204" pitchFamily="34" charset="0"/>
              </a:rPr>
              <a:t>J</a:t>
            </a:r>
            <a:r>
              <a:rPr lang="en-US" sz="1800" dirty="0">
                <a:effectLst/>
                <a:ea typeface="Calibri" panose="020F0502020204030204" pitchFamily="34" charset="0"/>
              </a:rPr>
              <a:t>nana yoga path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effectLst/>
                <a:ea typeface="Calibri" panose="020F0502020204030204" pitchFamily="34" charset="0"/>
              </a:rPr>
              <a:t>Sacred text: The Upanishads</a:t>
            </a:r>
            <a:endParaRPr lang="en-US" sz="1800" dirty="0"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Unchanging eternal soul, trapped in bodies within the cycle of life, death, and rebirth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essence of humanity is the essence of divinity; they are uncreated, deathless, and immortal. 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goal is to experience the equivalence of the self and the divine.</a:t>
            </a:r>
            <a:endParaRPr lang="en-US" sz="1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people and animals&#10;&#10;Description automatically generated">
            <a:extLst>
              <a:ext uri="{FF2B5EF4-FFF2-40B4-BE49-F238E27FC236}">
                <a16:creationId xmlns:a16="http://schemas.microsoft.com/office/drawing/2014/main" id="{ECF9391F-F775-3E66-F970-C9E6D273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26" y="1331754"/>
            <a:ext cx="4821551" cy="34353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42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35237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0F0CA5-E60F-C70F-CD7A-8F7C0CF4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3525184" cy="1049235"/>
          </a:xfrm>
        </p:spPr>
        <p:txBody>
          <a:bodyPr>
            <a:normAutofit/>
          </a:bodyPr>
          <a:lstStyle/>
          <a:p>
            <a:r>
              <a:rPr lang="en-US"/>
              <a:t>Devotional Hinduism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15C07-01B2-8F75-205D-90C0D2948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3525184" cy="3450613"/>
          </a:xfrm>
        </p:spPr>
        <p:txBody>
          <a:bodyPr>
            <a:normAutofit/>
          </a:bodyPr>
          <a:lstStyle/>
          <a:p>
            <a:r>
              <a:rPr lang="en-US" dirty="0"/>
              <a:t>Bhakti yoga path</a:t>
            </a:r>
          </a:p>
          <a:p>
            <a:r>
              <a:rPr lang="en-US" dirty="0"/>
              <a:t>Sacred texts: </a:t>
            </a:r>
            <a:r>
              <a:rPr lang="en-US" dirty="0">
                <a:effectLst/>
                <a:ea typeface="Calibri" panose="020F0502020204030204" pitchFamily="34" charset="0"/>
              </a:rPr>
              <a:t>Mahabharata (including Bhagavad Gita</a:t>
            </a:r>
            <a:r>
              <a:rPr lang="en-US" dirty="0">
                <a:ea typeface="Calibri" panose="020F0502020204030204" pitchFamily="34" charset="0"/>
              </a:rPr>
              <a:t>),</a:t>
            </a:r>
            <a:r>
              <a:rPr lang="en-US" dirty="0">
                <a:effectLst/>
                <a:ea typeface="Calibri" panose="020F0502020204030204" pitchFamily="34" charset="0"/>
              </a:rPr>
              <a:t> and Ramayana</a:t>
            </a:r>
            <a:r>
              <a:rPr lang="en-US" dirty="0">
                <a:effectLst/>
              </a:rPr>
              <a:t> Epics</a:t>
            </a:r>
          </a:p>
          <a:p>
            <a:r>
              <a:rPr lang="en-US" dirty="0"/>
              <a:t>Key deities: Krishna, </a:t>
            </a:r>
            <a:r>
              <a:rPr lang="en-US" dirty="0">
                <a:effectLst/>
              </a:rPr>
              <a:t>Rama and Sita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8" y="977099"/>
            <a:ext cx="5123274" cy="413833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rishna">
            <a:extLst>
              <a:ext uri="{FF2B5EF4-FFF2-40B4-BE49-F238E27FC236}">
                <a16:creationId xmlns:a16="http://schemas.microsoft.com/office/drawing/2014/main" id="{5FC395E2-8A36-FC1E-2B81-741DEC93C8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1496454"/>
            <a:ext cx="2328669" cy="3104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D72406-11D7-876C-2FFC-A6D7C22EB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806" y="1541669"/>
            <a:ext cx="2328670" cy="30144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031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67E9771-7057-4B1C-A442-B929DC7E1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73DE81-A410-47F8-B617-36EF62151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8938" y="1847088"/>
            <a:ext cx="28315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2B7C46F-ABF9-2985-EE5B-88D95F001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23" y="804520"/>
            <a:ext cx="2830940" cy="1049235"/>
          </a:xfrm>
        </p:spPr>
        <p:txBody>
          <a:bodyPr>
            <a:normAutofit/>
          </a:bodyPr>
          <a:lstStyle/>
          <a:p>
            <a:r>
              <a:rPr lang="en-US"/>
              <a:t>Devotional Hinduism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98D35C3-48CD-4EE5-BA0F-A1A132C7A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8406C-2142-8D6B-E7AA-A8FE7FE41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24" y="2015732"/>
            <a:ext cx="2828026" cy="3287567"/>
          </a:xfrm>
        </p:spPr>
        <p:txBody>
          <a:bodyPr>
            <a:normAutofit/>
          </a:bodyPr>
          <a:lstStyle/>
          <a:p>
            <a:r>
              <a:rPr lang="en-US" dirty="0"/>
              <a:t>Vishnu (Vaishnavism)</a:t>
            </a:r>
          </a:p>
          <a:p>
            <a:r>
              <a:rPr lang="en-US" dirty="0"/>
              <a:t>Shiva (Shaivism;)</a:t>
            </a:r>
          </a:p>
          <a:p>
            <a:r>
              <a:rPr lang="en-US" dirty="0"/>
              <a:t>Shakti/Mahadevi (Shaktism)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CAEFDA-5D6A-4085-B80D-4317DEE01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0C0CC8-828D-4478-A5A9-69961B949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8CEAB92-5D11-4A2B-A6F1-704DCDBA9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EE095BE-2923-4F9D-9B66-4A0FD49BD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871" y="977099"/>
            <a:ext cx="6613984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orful statue of a hindu god&#10;&#10;Description automatically generated">
            <a:extLst>
              <a:ext uri="{FF2B5EF4-FFF2-40B4-BE49-F238E27FC236}">
                <a16:creationId xmlns:a16="http://schemas.microsoft.com/office/drawing/2014/main" id="{D7510F74-F1C7-9EAA-DE69-45E321413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927" y="1193828"/>
            <a:ext cx="1980590" cy="3719417"/>
          </a:xfrm>
          <a:prstGeom prst="rect">
            <a:avLst/>
          </a:prstGeom>
        </p:spPr>
      </p:pic>
      <p:pic>
        <p:nvPicPr>
          <p:cNvPr id="9" name="Picture 8" descr="A statue of goddess with many arms&#10;&#10;Description automatically generated">
            <a:extLst>
              <a:ext uri="{FF2B5EF4-FFF2-40B4-BE49-F238E27FC236}">
                <a16:creationId xmlns:a16="http://schemas.microsoft.com/office/drawing/2014/main" id="{684F6CD8-5918-9C29-D511-42703C8BA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793" y="1250694"/>
            <a:ext cx="2293649" cy="3253403"/>
          </a:xfrm>
          <a:prstGeom prst="rect">
            <a:avLst/>
          </a:prstGeom>
        </p:spPr>
      </p:pic>
      <p:pic>
        <p:nvPicPr>
          <p:cNvPr id="7" name="Picture 6" descr="A painting of a god&#10;&#10;Description automatically generated">
            <a:extLst>
              <a:ext uri="{FF2B5EF4-FFF2-40B4-BE49-F238E27FC236}">
                <a16:creationId xmlns:a16="http://schemas.microsoft.com/office/drawing/2014/main" id="{02DEE8C8-7464-EFA2-5CE5-53A8ED1A1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112" y="1526792"/>
            <a:ext cx="2184268" cy="28093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4822122-BCC6-452D-B907-31FDA6CA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4EAB49D-C7AA-4FAF-8D66-1AD97FD55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148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052E79C-7324-42F0-5054-44F4CED67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Modern Hinduism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12DBE-E134-25C1-B7B2-67333C907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en-US" dirty="0"/>
              <a:t>Bending devotional Hinduism toward monotheism</a:t>
            </a:r>
          </a:p>
          <a:p>
            <a:r>
              <a:rPr lang="en-US" dirty="0"/>
              <a:t>Focus on philosophical Hinduism of the Upanishads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a hindu god&#10;&#10;Description automatically generated">
            <a:extLst>
              <a:ext uri="{FF2B5EF4-FFF2-40B4-BE49-F238E27FC236}">
                <a16:creationId xmlns:a16="http://schemas.microsoft.com/office/drawing/2014/main" id="{42F7783C-37DD-8FDE-A3F6-CD71A1C70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26" y="1500508"/>
            <a:ext cx="4821551" cy="30978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238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company&#10;&#10;Description automatically generated">
            <a:extLst>
              <a:ext uri="{FF2B5EF4-FFF2-40B4-BE49-F238E27FC236}">
                <a16:creationId xmlns:a16="http://schemas.microsoft.com/office/drawing/2014/main" id="{103E3C34-1932-FA06-4CA6-89B2CACAE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449" r="-1" b="-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4F4EE7-D6A6-1CF4-1807-768DC3CE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In a nutshell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25624-CE3E-0B97-DEF3-4E0DAA259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Problem: Samsara, cycle of life, death, rebirth</a:t>
            </a:r>
          </a:p>
          <a:p>
            <a:r>
              <a:rPr lang="en-US" dirty="0"/>
              <a:t>Solution: Moksha, spiritual release</a:t>
            </a:r>
          </a:p>
          <a:p>
            <a:pPr lvl="1"/>
            <a:r>
              <a:rPr lang="en-US" sz="2000" dirty="0"/>
              <a:t>Other goals: Kama (sensual pleasure); </a:t>
            </a:r>
            <a:r>
              <a:rPr lang="en-US" sz="2000" dirty="0" err="1"/>
              <a:t>artha</a:t>
            </a:r>
            <a:r>
              <a:rPr lang="en-US" sz="2000" dirty="0"/>
              <a:t> (wealth and power); dharma (duty)</a:t>
            </a:r>
          </a:p>
          <a:p>
            <a:r>
              <a:rPr lang="en-US" dirty="0"/>
              <a:t>Technique (</a:t>
            </a:r>
            <a:r>
              <a:rPr lang="en-US" dirty="0" err="1"/>
              <a:t>yogas</a:t>
            </a:r>
            <a:r>
              <a:rPr lang="en-US" dirty="0"/>
              <a:t>/disciplines): </a:t>
            </a:r>
          </a:p>
          <a:p>
            <a:pPr lvl="1"/>
            <a:r>
              <a:rPr lang="en-US" sz="2000" dirty="0"/>
              <a:t>karma yoga (action)</a:t>
            </a:r>
          </a:p>
          <a:p>
            <a:pPr lvl="1"/>
            <a:r>
              <a:rPr lang="en-US" sz="2000" dirty="0"/>
              <a:t>Jnana yoga (wisdom)</a:t>
            </a:r>
          </a:p>
          <a:p>
            <a:pPr lvl="1"/>
            <a:r>
              <a:rPr lang="en-US" sz="2000" dirty="0"/>
              <a:t>Bhakti yoga (devotion)</a:t>
            </a:r>
          </a:p>
          <a:p>
            <a:r>
              <a:rPr lang="en-US" dirty="0"/>
              <a:t>Exemplars: priests (Vedic), mystics (philosophical), yogis and swamis (devotion)</a:t>
            </a:r>
          </a:p>
        </p:txBody>
      </p:sp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05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EEF1-9FD1-74B2-5725-6A395C5C8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00C00-11E3-3C59-496C-3EDCADED5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surprises you?</a:t>
            </a:r>
          </a:p>
          <a:p>
            <a:r>
              <a:rPr lang="en-US" dirty="0"/>
              <a:t>What confuses you?</a:t>
            </a:r>
          </a:p>
          <a:p>
            <a:r>
              <a:rPr lang="en-US" dirty="0"/>
              <a:t>What do you admire about this religion?</a:t>
            </a:r>
          </a:p>
          <a:p>
            <a:r>
              <a:rPr lang="en-US" dirty="0"/>
              <a:t>What similarities do you see between this religion and your own tradition?</a:t>
            </a:r>
          </a:p>
          <a:p>
            <a:r>
              <a:rPr lang="en-US" dirty="0"/>
              <a:t>What differences do you see between this religion and your own tradition?</a:t>
            </a:r>
          </a:p>
        </p:txBody>
      </p:sp>
    </p:spTree>
    <p:extLst>
      <p:ext uri="{BB962C8B-B14F-4D97-AF65-F5344CB8AC3E}">
        <p14:creationId xmlns:p14="http://schemas.microsoft.com/office/powerpoint/2010/main" val="2710330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E3DB7A7-4A5E-E65C-B7F1-E1BF1CBC6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en-US" dirty="0"/>
              <a:t>Buddhism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1553D-8345-3877-AA41-46043358D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c. BCE</a:t>
            </a:r>
          </a:p>
          <a:p>
            <a:r>
              <a:rPr lang="en-US" dirty="0"/>
              <a:t>Nepal and India to South and East Asia</a:t>
            </a:r>
          </a:p>
          <a:p>
            <a:r>
              <a:rPr lang="en-US" dirty="0"/>
              <a:t>7% of world’s population; 4</a:t>
            </a:r>
            <a:r>
              <a:rPr lang="en-US" baseline="30000" dirty="0"/>
              <a:t>th</a:t>
            </a:r>
            <a:r>
              <a:rPr lang="en-US" dirty="0"/>
              <a:t> largest</a:t>
            </a:r>
          </a:p>
        </p:txBody>
      </p:sp>
      <p:pic>
        <p:nvPicPr>
          <p:cNvPr id="5" name="Picture 4" descr="A screen shot of a coloring book&#10;&#10;Description automatically generated">
            <a:extLst>
              <a:ext uri="{FF2B5EF4-FFF2-40B4-BE49-F238E27FC236}">
                <a16:creationId xmlns:a16="http://schemas.microsoft.com/office/drawing/2014/main" id="{F8AC2826-1E92-440B-91AE-FFF0404F2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01" y="805583"/>
            <a:ext cx="3740261" cy="4660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9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0AC581-15D9-FEAB-485A-4E0761A5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en-US" dirty="0"/>
              <a:t>The Buddha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50BA3-C9B8-0A64-22D1-C20CCA79D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78" y="2015732"/>
            <a:ext cx="5667022" cy="3877057"/>
          </a:xfrm>
        </p:spPr>
        <p:txBody>
          <a:bodyPr>
            <a:normAutofit fontScale="92500" lnSpcReduction="10000"/>
          </a:bodyPr>
          <a:lstStyle/>
          <a:p>
            <a:pPr marL="0" marR="0" lv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Four Noble Truths: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Life is suffering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Suffering has an origin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Suffering can be eliminated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Eliminate suffering through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8-fold path</a:t>
            </a: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"/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right understanding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"/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right thought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"/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right speech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"/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right action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"/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right livelihood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"/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right effort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"/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right mindfulness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"/>
            </a:pPr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right concentration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ainting of a buddha sitting on a tree stump&#10;&#10;Description automatically generated">
            <a:extLst>
              <a:ext uri="{FF2B5EF4-FFF2-40B4-BE49-F238E27FC236}">
                <a16:creationId xmlns:a16="http://schemas.microsoft.com/office/drawing/2014/main" id="{585CACED-A76D-9128-3565-8C90792B3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447" y="805583"/>
            <a:ext cx="4686369" cy="4660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444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A5425-0ECC-CFD4-A974-51EF107E1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to Hinduism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46952-C9A3-CEE2-189D-0DF17A200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ea typeface="Calibri" panose="020F0502020204030204" pitchFamily="34" charset="0"/>
              </a:rPr>
              <a:t>For Buddhists, the Atman/I/self does not exist.</a:t>
            </a:r>
            <a:r>
              <a:rPr lang="en-US" dirty="0">
                <a:effectLst/>
              </a:rPr>
              <a:t> </a:t>
            </a:r>
          </a:p>
          <a:p>
            <a:r>
              <a:rPr lang="en-US" sz="1800" dirty="0">
                <a:effectLst/>
                <a:ea typeface="Calibri" panose="020F0502020204030204" pitchFamily="34" charset="0"/>
              </a:rPr>
              <a:t>“I” is a conventional name for five separate parts: matter, sensations, perceptions, thoughts, consciousness.</a:t>
            </a:r>
            <a:r>
              <a:rPr lang="en-US" dirty="0">
                <a:effectLst/>
              </a:rPr>
              <a:t> </a:t>
            </a:r>
          </a:p>
          <a:p>
            <a:r>
              <a:rPr lang="en-US" sz="1800" dirty="0">
                <a:effectLst/>
                <a:ea typeface="Calibri" panose="020F0502020204030204" pitchFamily="34" charset="0"/>
              </a:rPr>
              <a:t>Buddhists are more explicit about the problem of samsara: life is marked by suffering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54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BE214B-2C92-47AF-8D90-69821110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6D07CD-E0E5-42ED-BA28-6CB6ADC3B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735E14B-9F50-E8C1-786F-A8D8D7FC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lang="en-US" dirty="0"/>
              <a:t>Introductions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9A020F-4984-4DD0-898A-B60A4882B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8B485-7264-AB96-AA43-B56C1EA1A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3450613"/>
          </a:xfrm>
        </p:spPr>
        <p:txBody>
          <a:bodyPr>
            <a:normAutofit/>
          </a:bodyPr>
          <a:lstStyle/>
          <a:p>
            <a:r>
              <a:rPr lang="en-US" dirty="0"/>
              <a:t>Stephen Prothero, God is Not One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761B47-AE33-47C9-9636-19D4B313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77388" y="482171"/>
            <a:chExt cx="4074533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204B78-8026-4E1E-9C59-5F523ECDD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DEB6F1-F54D-4345-B8DF-72D72C71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380F474-D468-4F2F-8BE9-F343F8D1A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1624" y="977965"/>
            <a:ext cx="3119444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text on an orange background&#10;&#10;Description automatically generated">
            <a:extLst>
              <a:ext uri="{FF2B5EF4-FFF2-40B4-BE49-F238E27FC236}">
                <a16:creationId xmlns:a16="http://schemas.microsoft.com/office/drawing/2014/main" id="{DF81E1BC-994B-502B-A2CC-7AB61A36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594" y="1116345"/>
            <a:ext cx="2638661" cy="386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57EBBD-8611-41C1-8124-C151D0957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0D0D8B-2D5E-48A4-BBD5-8CB09A86A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117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AF499BF-8576-54CE-964B-B2117E2A2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Theravada </a:t>
            </a:r>
            <a:r>
              <a:rPr lang="en-US" dirty="0" err="1"/>
              <a:t>buddhism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BFECE-3D55-B348-5B78-14F4D49F5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en-US" dirty="0"/>
              <a:t>Monastic form</a:t>
            </a:r>
          </a:p>
          <a:p>
            <a:r>
              <a:rPr lang="en-US" dirty="0"/>
              <a:t>Buddha is a pathfinder</a:t>
            </a:r>
          </a:p>
          <a:p>
            <a:r>
              <a:rPr lang="en-US" dirty="0"/>
              <a:t>Achieve nirvana through one’s own merit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group of people in orange robes&#10;&#10;Description automatically generated">
            <a:extLst>
              <a:ext uri="{FF2B5EF4-FFF2-40B4-BE49-F238E27FC236}">
                <a16:creationId xmlns:a16="http://schemas.microsoft.com/office/drawing/2014/main" id="{D1FF3EB5-4A9E-A63C-0C2E-494957911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80" b="1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450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1B1B36D-D9BA-BFA7-27CC-3634A0FA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Mahayana Buddhism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95647-F62B-4F4C-289A-F212290C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621" y="2015732"/>
            <a:ext cx="4975324" cy="403774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Buddha is eternal and omniscient, can answer prayers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Bodhisattvas achieve enlightenment and then use their merit to help others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Devotion to various Buddhas and supramundane figures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Temple worship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Home prayers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Pilgrimages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Funerary rites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E.g. </a:t>
            </a:r>
            <a:r>
              <a:rPr lang="en-US" sz="1600" dirty="0">
                <a:effectLst/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Pure Land, True Pure Land, Lotus Sutra schools (e.g. </a:t>
            </a:r>
            <a:r>
              <a:rPr lang="en-US" sz="1600" dirty="0" err="1">
                <a:effectLst/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Soka</a:t>
            </a:r>
            <a:r>
              <a:rPr lang="en-US" sz="1600" dirty="0">
                <a:effectLst/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Gakkai International), Zen (a meditation school)</a:t>
            </a:r>
            <a:endParaRPr lang="en-US" sz="1600" dirty="0">
              <a:latin typeface="Gill Sans MT" panose="020B0502020104020203" pitchFamily="34" charset="77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hild sitting next to a statue&#10;&#10;Description automatically generated">
            <a:extLst>
              <a:ext uri="{FF2B5EF4-FFF2-40B4-BE49-F238E27FC236}">
                <a16:creationId xmlns:a16="http://schemas.microsoft.com/office/drawing/2014/main" id="{BFFAA291-C733-41D3-5617-5589177C1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06" b="-2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241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25438E-7D51-B99B-CBBE-5F4320A1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325112" cy="1049235"/>
          </a:xfrm>
        </p:spPr>
        <p:txBody>
          <a:bodyPr>
            <a:normAutofit/>
          </a:bodyPr>
          <a:lstStyle/>
          <a:p>
            <a:r>
              <a:rPr lang="en-US" sz="2800"/>
              <a:t>Vajrayana Buddhism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4DBBC-6463-41C7-7E1D-C2098A2A7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325113" cy="4074172"/>
          </a:xfrm>
        </p:spPr>
        <p:txBody>
          <a:bodyPr>
            <a:normAutofit/>
          </a:bodyPr>
          <a:lstStyle/>
          <a:p>
            <a:r>
              <a:rPr lang="en-US" dirty="0"/>
              <a:t>Tibet</a:t>
            </a:r>
          </a:p>
          <a:p>
            <a:r>
              <a:rPr lang="en-US" dirty="0"/>
              <a:t>Smallest form, developed from Mahayana</a:t>
            </a:r>
          </a:p>
          <a:p>
            <a:r>
              <a:rPr lang="en-US" dirty="0"/>
              <a:t>Can achieve Buddhahood in one lifetime</a:t>
            </a:r>
          </a:p>
          <a:p>
            <a:r>
              <a:rPr lang="en-US" dirty="0"/>
              <a:t>Mantras, deities, bodhisattvas, mandalas, mudras (hand gestures), tantric practices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77BD3-9BCB-DD93-0BA5-46AB0F630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937" y="804519"/>
            <a:ext cx="4624710" cy="52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3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7F64079-669D-9EB4-942A-C452B9BB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Three Refuges/Jewels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9D191-F11E-4513-7D5F-57D05F59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take refuge in the Buddha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take refuge in the Dharma (duty to know things as they are)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itchFamily="2" charset="2"/>
              <a:buChar char="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take refuge in the Sangha (community).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tone sculpture of people working on a wheel&#10;&#10;Description automatically generated">
            <a:extLst>
              <a:ext uri="{FF2B5EF4-FFF2-40B4-BE49-F238E27FC236}">
                <a16:creationId xmlns:a16="http://schemas.microsoft.com/office/drawing/2014/main" id="{E7998537-C924-FDB4-B06C-4759B6806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538" y="1116345"/>
            <a:ext cx="2648326" cy="386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413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tue of a buddha with lights and other objects&#10;&#10;Description automatically generated with medium confidence">
            <a:extLst>
              <a:ext uri="{FF2B5EF4-FFF2-40B4-BE49-F238E27FC236}">
                <a16:creationId xmlns:a16="http://schemas.microsoft.com/office/drawing/2014/main" id="{14AA0339-23A2-EA3E-BFE0-6705D0757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8976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68B8211-0B9F-4516-8771-3316E00D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4442D5-216D-E245-7822-04906910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In a nutshell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582E73-8B46-4A0E-944E-58357C80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82B6F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2E5EB-49A7-2A8D-3F5E-D5B41855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421" y="2015733"/>
            <a:ext cx="6815731" cy="4021267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82B6F4"/>
              </a:buClr>
              <a:buFont typeface="Symbol" pitchFamily="2" charset="2"/>
              <a:buChar char=""/>
            </a:pPr>
            <a:r>
              <a:rPr lang="en-US" dirty="0">
                <a:solidFill>
                  <a:srgbClr val="FFFFF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problem: </a:t>
            </a:r>
            <a:r>
              <a:rPr lang="en-US" dirty="0">
                <a:solidFill>
                  <a:srgbClr val="FFFFF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FFFFF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uffering (dukkha).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Clr>
                <a:srgbClr val="82B6F4"/>
              </a:buClr>
              <a:buFont typeface="Symbol" pitchFamily="2" charset="2"/>
              <a:buChar char=""/>
            </a:pPr>
            <a:r>
              <a:rPr lang="en-US" dirty="0">
                <a:solidFill>
                  <a:srgbClr val="FFFFF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Suffering is caused by ignorant craving; tendency to mistake changing things for unchanging things; clinging to </a:t>
            </a:r>
            <a:r>
              <a:rPr lang="en-US" dirty="0" err="1">
                <a:solidFill>
                  <a:srgbClr val="FFFFF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unchangability</a:t>
            </a:r>
            <a:r>
              <a:rPr lang="en-US" dirty="0">
                <a:solidFill>
                  <a:srgbClr val="FFFFF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82B6F4"/>
              </a:buClr>
              <a:buFont typeface="Symbol" pitchFamily="2" charset="2"/>
              <a:buChar char=""/>
            </a:pPr>
            <a:r>
              <a:rPr lang="en-US" dirty="0">
                <a:solidFill>
                  <a:srgbClr val="FFFFF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solution: Nirvana (extinguishing suffering).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82B6F4"/>
              </a:buClr>
              <a:buFont typeface="Symbol" pitchFamily="2" charset="2"/>
              <a:buChar char=""/>
            </a:pPr>
            <a:r>
              <a:rPr lang="en-US" dirty="0">
                <a:solidFill>
                  <a:srgbClr val="FFFFF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technique: </a:t>
            </a:r>
            <a:r>
              <a:rPr lang="en-US" dirty="0">
                <a:solidFill>
                  <a:srgbClr val="FFFFF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Eight</a:t>
            </a:r>
            <a:r>
              <a:rPr lang="en-US" dirty="0">
                <a:solidFill>
                  <a:srgbClr val="FFFFF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fold path </a:t>
            </a:r>
            <a:r>
              <a:rPr lang="en-US" dirty="0">
                <a:solidFill>
                  <a:srgbClr val="FFFFF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en-US" dirty="0">
                <a:solidFill>
                  <a:srgbClr val="FFFFF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 methods offered by various branches of Buddhism.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Clr>
                <a:srgbClr val="82B6F4"/>
              </a:buClr>
              <a:buFont typeface="Symbol" pitchFamily="2" charset="2"/>
              <a:buChar char=""/>
            </a:pPr>
            <a:r>
              <a:rPr lang="en-US" dirty="0">
                <a:solidFill>
                  <a:srgbClr val="FFFFFE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Exemplars: The Buddha, other Buddhas, Monks, and Bodhisattvas.</a:t>
            </a:r>
          </a:p>
        </p:txBody>
      </p:sp>
    </p:spTree>
    <p:extLst>
      <p:ext uri="{BB962C8B-B14F-4D97-AF65-F5344CB8AC3E}">
        <p14:creationId xmlns:p14="http://schemas.microsoft.com/office/powerpoint/2010/main" val="954528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79875-8D5B-3D09-13CE-18F67AB97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BB017-4AA1-621A-D7E9-527FB086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1B69A-8415-2790-F54E-A9A38FCCA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surprises you?</a:t>
            </a:r>
          </a:p>
          <a:p>
            <a:r>
              <a:rPr lang="en-US" dirty="0"/>
              <a:t>What confuses you?</a:t>
            </a:r>
          </a:p>
          <a:p>
            <a:r>
              <a:rPr lang="en-US" dirty="0"/>
              <a:t>What do you admire about this religion?</a:t>
            </a:r>
          </a:p>
          <a:p>
            <a:r>
              <a:rPr lang="en-US" dirty="0"/>
              <a:t>What similarities do you see between this religion and your own tradition?</a:t>
            </a:r>
          </a:p>
          <a:p>
            <a:r>
              <a:rPr lang="en-US" dirty="0"/>
              <a:t>What differences do you see between this religion and your own tradition?</a:t>
            </a:r>
          </a:p>
        </p:txBody>
      </p:sp>
    </p:spTree>
    <p:extLst>
      <p:ext uri="{BB962C8B-B14F-4D97-AF65-F5344CB8AC3E}">
        <p14:creationId xmlns:p14="http://schemas.microsoft.com/office/powerpoint/2010/main" val="1400014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44B153B-A738-90C6-96C3-38AF56028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Judaism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B13EB-909D-1B6D-F7C4-651719C0C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en-US" dirty="0"/>
              <a:t>Southern Levant of West Asia</a:t>
            </a:r>
          </a:p>
          <a:p>
            <a:r>
              <a:rPr lang="en-US" dirty="0"/>
              <a:t>2500-1500 BCE</a:t>
            </a:r>
          </a:p>
          <a:p>
            <a:r>
              <a:rPr lang="en-US" dirty="0"/>
              <a:t>Israel (4.9 million); U.S. (5.2 million); 14 million worldwide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map of the middle east&#10;&#10;Description automatically generated">
            <a:extLst>
              <a:ext uri="{FF2B5EF4-FFF2-40B4-BE49-F238E27FC236}">
                <a16:creationId xmlns:a16="http://schemas.microsoft.com/office/drawing/2014/main" id="{76F9C9F7-7EB9-49EA-27A1-A766AE89A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9" r="10787" b="1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411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0425D-4D51-D327-C872-8D8FABBA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dirty="0"/>
              <a:t>Ancient Judaism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5987A-317E-40D9-A0B5-189D4A57E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4158849" cy="3450613"/>
          </a:xfrm>
        </p:spPr>
        <p:txBody>
          <a:bodyPr>
            <a:normAutofit/>
          </a:bodyPr>
          <a:lstStyle/>
          <a:p>
            <a:r>
              <a:rPr lang="en-US" dirty="0"/>
              <a:t>Priestly tradition, sacrifice and devotion</a:t>
            </a:r>
          </a:p>
          <a:p>
            <a:r>
              <a:rPr lang="en-US" dirty="0"/>
              <a:t>Henotheistic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401815-9C3D-43EE-B4E4-2504090CE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9823" y="2012810"/>
            <a:ext cx="4948659" cy="3453535"/>
            <a:chOff x="7807230" y="2012810"/>
            <a:chExt cx="3251252" cy="34598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C52205-72B7-41BE-99DF-6B24F25ED6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8BFFC9-C8B3-41FE-B9CC-C492B0794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ainting of men in white robes&#10;&#10;Description automatically generated">
            <a:extLst>
              <a:ext uri="{FF2B5EF4-FFF2-40B4-BE49-F238E27FC236}">
                <a16:creationId xmlns:a16="http://schemas.microsoft.com/office/drawing/2014/main" id="{EEB93A9A-0213-FDB2-BA20-75B42A77E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0" r="17766" b="2"/>
          <a:stretch/>
        </p:blipFill>
        <p:spPr>
          <a:xfrm>
            <a:off x="6277257" y="2174242"/>
            <a:ext cx="4613872" cy="312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65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E818-DAFB-E1C2-CF4C-EE6975E3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Battles over the 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AC676-17ED-A24C-C47B-5F9079ADA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1964267"/>
            <a:ext cx="11763023" cy="4274487"/>
          </a:xfrm>
        </p:spPr>
        <p:txBody>
          <a:bodyPr numCol="2">
            <a:noAutofit/>
          </a:bodyPr>
          <a:lstStyle/>
          <a:p>
            <a:r>
              <a:rPr lang="en-US" sz="1700" dirty="0"/>
              <a:t>Assyrian conquest: </a:t>
            </a:r>
            <a:r>
              <a:rPr lang="en-US" sz="1700" dirty="0">
                <a:effectLst/>
                <a:ea typeface="Calibri" panose="020F0502020204030204" pitchFamily="34" charset="0"/>
              </a:rPr>
              <a:t>732 BCE</a:t>
            </a:r>
          </a:p>
          <a:p>
            <a:r>
              <a:rPr lang="en-US" sz="1700" dirty="0"/>
              <a:t>Babylonian conquest: </a:t>
            </a:r>
            <a:r>
              <a:rPr lang="en-US" sz="1700" dirty="0">
                <a:effectLst/>
                <a:ea typeface="Calibri" panose="020F0502020204030204" pitchFamily="34" charset="0"/>
              </a:rPr>
              <a:t>586 BCE</a:t>
            </a:r>
            <a:r>
              <a:rPr lang="en-US" sz="1700" dirty="0">
                <a:ea typeface="Calibri" panose="020F0502020204030204" pitchFamily="34" charset="0"/>
              </a:rPr>
              <a:t>, 1st Temple destroyed: importance of synagogue, circumcision, monotheism</a:t>
            </a:r>
          </a:p>
          <a:p>
            <a:r>
              <a:rPr lang="en-US" sz="1700" dirty="0"/>
              <a:t>Persian conquest: 538 BCE, 2</a:t>
            </a:r>
            <a:r>
              <a:rPr lang="en-US" sz="1700" baseline="30000" dirty="0"/>
              <a:t>nd</a:t>
            </a:r>
            <a:r>
              <a:rPr lang="en-US" sz="1700" dirty="0"/>
              <a:t> Temple constructed</a:t>
            </a:r>
          </a:p>
          <a:p>
            <a:r>
              <a:rPr lang="en-US" sz="1700" dirty="0"/>
              <a:t>Greek conquest: 332 BCE</a:t>
            </a:r>
          </a:p>
          <a:p>
            <a:pPr lvl="1"/>
            <a:r>
              <a:rPr lang="en-US" sz="1700" dirty="0"/>
              <a:t>167 Maccabean revolt</a:t>
            </a:r>
          </a:p>
          <a:p>
            <a:pPr lvl="1"/>
            <a:r>
              <a:rPr lang="en-US" sz="1700" dirty="0"/>
              <a:t>164 recaptured Jerusalem</a:t>
            </a:r>
          </a:p>
          <a:p>
            <a:r>
              <a:rPr lang="en-US" sz="1700" dirty="0"/>
              <a:t>Roman conquest: 64 CE</a:t>
            </a:r>
          </a:p>
          <a:p>
            <a:pPr lvl="1"/>
            <a:r>
              <a:rPr lang="en-US" sz="1700" dirty="0"/>
              <a:t>70 CE, 2</a:t>
            </a:r>
            <a:r>
              <a:rPr lang="en-US" sz="1700" baseline="30000" dirty="0"/>
              <a:t>nd</a:t>
            </a:r>
            <a:r>
              <a:rPr lang="en-US" sz="1700" dirty="0"/>
              <a:t> Temple destroyed: Jews as a people of the book</a:t>
            </a:r>
          </a:p>
          <a:p>
            <a:pPr lvl="1"/>
            <a:r>
              <a:rPr lang="en-US" sz="1700" dirty="0"/>
              <a:t>132 CE, Bar </a:t>
            </a:r>
            <a:r>
              <a:rPr lang="en-US" sz="1700" dirty="0" err="1"/>
              <a:t>Kokhba</a:t>
            </a:r>
            <a:r>
              <a:rPr lang="en-US" sz="1700" dirty="0"/>
              <a:t> revolt</a:t>
            </a:r>
          </a:p>
          <a:p>
            <a:endParaRPr lang="en-US" sz="1700" dirty="0"/>
          </a:p>
          <a:p>
            <a:r>
              <a:rPr lang="en-US" sz="1700" dirty="0"/>
              <a:t>Arab conquest: 7</a:t>
            </a:r>
            <a:r>
              <a:rPr lang="en-US" sz="1700" baseline="30000" dirty="0"/>
              <a:t>th</a:t>
            </a:r>
            <a:r>
              <a:rPr lang="en-US" sz="1700" dirty="0"/>
              <a:t> century CE</a:t>
            </a:r>
          </a:p>
          <a:p>
            <a:r>
              <a:rPr lang="en-US" sz="1700" dirty="0"/>
              <a:t>European Christian and Arab Muslim conquests: 11</a:t>
            </a:r>
            <a:r>
              <a:rPr lang="en-US" sz="1700" baseline="30000" dirty="0"/>
              <a:t>th</a:t>
            </a:r>
            <a:r>
              <a:rPr lang="en-US" sz="1700" dirty="0"/>
              <a:t> to 13</a:t>
            </a:r>
            <a:r>
              <a:rPr lang="en-US" sz="1700" baseline="30000" dirty="0"/>
              <a:t>th</a:t>
            </a:r>
            <a:r>
              <a:rPr lang="en-US" sz="1700" dirty="0"/>
              <a:t> centuries CE</a:t>
            </a:r>
          </a:p>
          <a:p>
            <a:r>
              <a:rPr lang="en-US" sz="1700" dirty="0"/>
              <a:t>Egyptian warriors of Turkish descent ruled: 13</a:t>
            </a:r>
            <a:r>
              <a:rPr lang="en-US" sz="1700" baseline="30000" dirty="0"/>
              <a:t>th</a:t>
            </a:r>
            <a:r>
              <a:rPr lang="en-US" sz="1700" dirty="0"/>
              <a:t> to 16</a:t>
            </a:r>
            <a:r>
              <a:rPr lang="en-US" sz="1700" baseline="30000" dirty="0"/>
              <a:t>th</a:t>
            </a:r>
            <a:r>
              <a:rPr lang="en-US" sz="1700" dirty="0"/>
              <a:t> Centuries</a:t>
            </a:r>
          </a:p>
          <a:p>
            <a:r>
              <a:rPr lang="en-US" sz="1700" dirty="0"/>
              <a:t>Turkish Ottoman conquest: 16</a:t>
            </a:r>
            <a:r>
              <a:rPr lang="en-US" sz="1700" baseline="30000" dirty="0"/>
              <a:t>th</a:t>
            </a:r>
            <a:r>
              <a:rPr lang="en-US" sz="1700" dirty="0"/>
              <a:t> to 19</a:t>
            </a:r>
            <a:r>
              <a:rPr lang="en-US" sz="1700" baseline="30000" dirty="0"/>
              <a:t>th</a:t>
            </a:r>
            <a:r>
              <a:rPr lang="en-US" sz="1700" dirty="0"/>
              <a:t> centuries</a:t>
            </a:r>
          </a:p>
          <a:p>
            <a:r>
              <a:rPr lang="en-US" sz="1700" dirty="0"/>
              <a:t>British rule: from 1918</a:t>
            </a:r>
          </a:p>
          <a:p>
            <a:r>
              <a:rPr lang="en-US" sz="1700" dirty="0"/>
              <a:t>Massacre of Jews by Nazi Germany and its allies/collaborators (</a:t>
            </a:r>
            <a:r>
              <a:rPr lang="en-US" sz="1700" dirty="0">
                <a:effectLst/>
                <a:ea typeface="Calibri" panose="020F0502020204030204" pitchFamily="34" charset="0"/>
              </a:rPr>
              <a:t>Italy, Japan, Hungary, Romania, Bulgaria, Slovakia, Croatia [i.e. Axis powers</a:t>
            </a:r>
            <a:r>
              <a:rPr lang="en-US" sz="1700" dirty="0">
                <a:effectLst/>
              </a:rPr>
              <a:t> )</a:t>
            </a:r>
          </a:p>
          <a:p>
            <a:r>
              <a:rPr lang="en-US" sz="1700" dirty="0"/>
              <a:t>State of Israel founded in 1948</a:t>
            </a:r>
          </a:p>
        </p:txBody>
      </p:sp>
    </p:spTree>
    <p:extLst>
      <p:ext uri="{BB962C8B-B14F-4D97-AF65-F5344CB8AC3E}">
        <p14:creationId xmlns:p14="http://schemas.microsoft.com/office/powerpoint/2010/main" val="3355657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B41C81-8B30-BB01-F963-ABC5DCB0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Orthodox Judaism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6223D-5A81-68E3-5679-883E21C2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95" y="2015732"/>
            <a:ext cx="4746610" cy="345061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21% of U.S. Jews who belong to a synagogue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Emphasis: Law, Torah, tradition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Male Rabbis, kosher diets, Hebrew services, yarmulkes, fringes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Men and women segregated in worship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Two types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Modern Orthodox (Yeshiva University in NY)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Hasidism: Ultra-orthodox, began in 18</a:t>
            </a:r>
            <a:r>
              <a:rPr lang="en-US" baseline="30000" dirty="0"/>
              <a:t>th</a:t>
            </a:r>
            <a:r>
              <a:rPr lang="en-US" dirty="0"/>
              <a:t> c.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group of men in black clothing&#10;&#10;Description automatically generated">
            <a:extLst>
              <a:ext uri="{FF2B5EF4-FFF2-40B4-BE49-F238E27FC236}">
                <a16:creationId xmlns:a16="http://schemas.microsoft.com/office/drawing/2014/main" id="{41738FAE-0665-7B64-35C7-A5D24DFDB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95" r="12516" b="3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50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30F413-44CE-4746-9821-9E010797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D671B1-B099-4F9C-B9CC-9D22B4DAF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081F3-70BE-C749-0AB9-F87BA02E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992" y="707475"/>
            <a:ext cx="3157577" cy="1312001"/>
          </a:xfrm>
        </p:spPr>
        <p:txBody>
          <a:bodyPr anchor="t">
            <a:normAutofit/>
          </a:bodyPr>
          <a:lstStyle/>
          <a:p>
            <a:r>
              <a:rPr lang="en-US" sz="2800"/>
              <a:t>Against leveling out differences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52FBEF-FA69-427B-8245-0A518E051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92" y="2146542"/>
            <a:ext cx="315757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898488B7-DBD3-40E7-B54B-4DA6C5693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id="{811A6F0B-EFC0-1D40-E549-FD0A4A5D1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48" y="1257414"/>
            <a:ext cx="5761020" cy="44071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5E27F-29A2-80B9-416F-4C519073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138" y="2273608"/>
            <a:ext cx="3159432" cy="3940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kern="100">
                <a:effectLst/>
                <a:ea typeface="Calibri" panose="020F0502020204030204" pitchFamily="34" charset="0"/>
                <a:cs typeface="Abadi" panose="020F0502020204030204" pitchFamily="34" charset="0"/>
              </a:rPr>
              <a:t>“It would be impossible to find anywhere in the world a sincere Jew, Muslim or atheist who would not regard the assertion that he is an ‘anonymous Christian’ as presumptuous” (6).</a:t>
            </a:r>
          </a:p>
          <a:p>
            <a:pPr marL="0" indent="0">
              <a:buNone/>
            </a:pPr>
            <a:r>
              <a:rPr lang="en-US" kern="100">
                <a:ea typeface="Calibri" panose="020F0502020204030204" pitchFamily="34" charset="0"/>
                <a:cs typeface="Abadi" panose="020F0502020204030204" pitchFamily="34" charset="0"/>
              </a:rPr>
              <a:t>-Hans Kung</a:t>
            </a:r>
            <a:endParaRPr lang="en-US" kern="100">
              <a:effectLst/>
              <a:ea typeface="Calibri" panose="020F0502020204030204" pitchFamily="34" charset="0"/>
              <a:cs typeface="Abad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73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1DB0D30-6439-8C73-6E5E-229F3D970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Conservative Judaism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1D38-E90D-78B7-A8E9-58ABDBE01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40377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33% of U.S. Jews</a:t>
            </a:r>
          </a:p>
          <a:p>
            <a:pPr>
              <a:lnSpc>
                <a:spcPct val="110000"/>
              </a:lnSpc>
            </a:pPr>
            <a:r>
              <a:rPr lang="en-US" dirty="0"/>
              <a:t>Focus on tradition, worship in Hebrew, ritual commands, law</a:t>
            </a:r>
          </a:p>
          <a:p>
            <a:pPr>
              <a:lnSpc>
                <a:spcPct val="110000"/>
              </a:lnSpc>
            </a:pPr>
            <a:r>
              <a:rPr lang="en-US" dirty="0"/>
              <a:t>Open to advances in modern thought</a:t>
            </a:r>
          </a:p>
          <a:p>
            <a:pPr>
              <a:lnSpc>
                <a:spcPct val="110000"/>
              </a:lnSpc>
            </a:pPr>
            <a:r>
              <a:rPr lang="en-US" dirty="0"/>
              <a:t>Women and LGBTQ people can be ordained</a:t>
            </a:r>
          </a:p>
          <a:p>
            <a:pPr>
              <a:lnSpc>
                <a:spcPct val="110000"/>
              </a:lnSpc>
            </a:pPr>
            <a:r>
              <a:rPr lang="en-US" dirty="0"/>
              <a:t>Origin: 1886 NYC, Jewish Theological Seminary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on a deck&#10;&#10;Description automatically generated">
            <a:extLst>
              <a:ext uri="{FF2B5EF4-FFF2-40B4-BE49-F238E27FC236}">
                <a16:creationId xmlns:a16="http://schemas.microsoft.com/office/drawing/2014/main" id="{E8D3BA7A-4FF9-7834-131E-2DE5D1F0F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26" y="1241350"/>
            <a:ext cx="4821551" cy="36161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372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5A9131C-AAA9-E487-DE56-12AF994F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Reform Judaism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2C8F3-1D3F-DC17-EC26-0DD791494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40377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39% of Jews in U.S.</a:t>
            </a:r>
          </a:p>
          <a:p>
            <a:pPr>
              <a:lnSpc>
                <a:spcPct val="110000"/>
              </a:lnSpc>
            </a:pPr>
            <a:r>
              <a:rPr lang="en-US" dirty="0"/>
              <a:t>18</a:t>
            </a:r>
            <a:r>
              <a:rPr lang="en-US" baseline="30000" dirty="0"/>
              <a:t>th</a:t>
            </a:r>
            <a:r>
              <a:rPr lang="en-US" dirty="0"/>
              <a:t> century origins, now represented by Hebrew Union College</a:t>
            </a:r>
          </a:p>
          <a:p>
            <a:pPr>
              <a:lnSpc>
                <a:spcPct val="110000"/>
              </a:lnSpc>
            </a:pPr>
            <a:r>
              <a:rPr lang="en-US" dirty="0"/>
              <a:t>Focus on ethics, social justice</a:t>
            </a:r>
          </a:p>
          <a:p>
            <a:pPr>
              <a:lnSpc>
                <a:spcPct val="110000"/>
              </a:lnSpc>
            </a:pPr>
            <a:r>
              <a:rPr lang="en-US" dirty="0"/>
              <a:t>Sermons and prayers in the vernacular</a:t>
            </a:r>
          </a:p>
          <a:p>
            <a:pPr>
              <a:lnSpc>
                <a:spcPct val="110000"/>
              </a:lnSpc>
            </a:pPr>
            <a:r>
              <a:rPr lang="en-US" dirty="0"/>
              <a:t>Women and men sit together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9F093C33-046D-5E32-349B-002D2634B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503" y="1116345"/>
            <a:ext cx="4006396" cy="38661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884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22BA8D8-0E9C-9DB0-917B-497EEC16B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sz="2500"/>
              <a:t>Reconstructionist Judaism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218D3-7774-182C-6D8A-22FCCD4B6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40377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Origins in Conservative Judaism,  American branch: Mordecai Kaplan (19</a:t>
            </a:r>
            <a:r>
              <a:rPr lang="en-US" baseline="30000" dirty="0"/>
              <a:t>th</a:t>
            </a:r>
            <a:r>
              <a:rPr lang="en-US" dirty="0"/>
              <a:t> c)</a:t>
            </a:r>
          </a:p>
          <a:p>
            <a:pPr>
              <a:lnSpc>
                <a:spcPct val="110000"/>
              </a:lnSpc>
            </a:pPr>
            <a:r>
              <a:rPr lang="en-US" dirty="0"/>
              <a:t>Reconstructionist Rabbinical College, Philadelphia 1968</a:t>
            </a:r>
          </a:p>
          <a:p>
            <a:pPr>
              <a:lnSpc>
                <a:spcPct val="110000"/>
              </a:lnSpc>
            </a:pPr>
            <a:r>
              <a:rPr lang="en-US" dirty="0"/>
              <a:t>Rejects Jews as chosen people</a:t>
            </a:r>
          </a:p>
          <a:p>
            <a:pPr>
              <a:lnSpc>
                <a:spcPct val="110000"/>
              </a:lnSpc>
            </a:pPr>
            <a:r>
              <a:rPr lang="en-US" dirty="0"/>
              <a:t>God is highest expression of human ethical ideals</a:t>
            </a:r>
          </a:p>
          <a:p>
            <a:pPr>
              <a:lnSpc>
                <a:spcPct val="110000"/>
              </a:lnSpc>
            </a:pPr>
            <a:r>
              <a:rPr lang="en-US" dirty="0"/>
              <a:t>Commands are folkways, not law</a:t>
            </a:r>
          </a:p>
          <a:p>
            <a:pPr>
              <a:lnSpc>
                <a:spcPct val="110000"/>
              </a:lnSpc>
            </a:pPr>
            <a:r>
              <a:rPr lang="en-US" dirty="0"/>
              <a:t>Hebrew worship, observe holy days</a:t>
            </a:r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nging&#10;&#10;Description automatically generated">
            <a:extLst>
              <a:ext uri="{FF2B5EF4-FFF2-40B4-BE49-F238E27FC236}">
                <a16:creationId xmlns:a16="http://schemas.microsoft.com/office/drawing/2014/main" id="{5219F8E9-9908-7014-7DA5-D089F6F08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26" y="1367915"/>
            <a:ext cx="4821551" cy="3363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089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D8150-FCEF-0F84-5F52-15C7A1096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dirty="0"/>
              <a:t>In a nutshell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E89BB-83A0-2DDF-6888-B90A71058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4162555" cy="3450613"/>
          </a:xfrm>
        </p:spPr>
        <p:txBody>
          <a:bodyPr>
            <a:normAutofit/>
          </a:bodyPr>
          <a:lstStyle/>
          <a:p>
            <a:r>
              <a:rPr lang="en-US" dirty="0"/>
              <a:t>Problem: Disobedience and forgetfulness of the one God</a:t>
            </a:r>
          </a:p>
          <a:p>
            <a:r>
              <a:rPr lang="en-US" dirty="0"/>
              <a:t>Solution: Obedience of commands and remembrance of God</a:t>
            </a:r>
          </a:p>
          <a:p>
            <a:r>
              <a:rPr lang="en-US" dirty="0"/>
              <a:t>Technique: Learn Torah and Talmud, tell the story, follow the law</a:t>
            </a:r>
          </a:p>
          <a:p>
            <a:r>
              <a:rPr lang="en-US" dirty="0"/>
              <a:t>Exemplars: Rabbis</a:t>
            </a:r>
          </a:p>
        </p:txBody>
      </p:sp>
      <p:pic>
        <p:nvPicPr>
          <p:cNvPr id="5" name="Picture 4" descr="A group of people holding a scroll&#10;&#10;Description automatically generated">
            <a:extLst>
              <a:ext uri="{FF2B5EF4-FFF2-40B4-BE49-F238E27FC236}">
                <a16:creationId xmlns:a16="http://schemas.microsoft.com/office/drawing/2014/main" id="{80D649D6-5FE2-FEAB-C492-CA0B5C656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2618741"/>
            <a:ext cx="4960443" cy="22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85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1C935-3541-63FA-421E-074314FDE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6D48D-3A49-35FE-AA4A-D503E988A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97B2-F206-8BBB-9F7D-217D8B10F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surprises you?</a:t>
            </a:r>
          </a:p>
          <a:p>
            <a:r>
              <a:rPr lang="en-US" dirty="0"/>
              <a:t>What confuses you?</a:t>
            </a:r>
          </a:p>
          <a:p>
            <a:r>
              <a:rPr lang="en-US" dirty="0"/>
              <a:t>What do you admire about this religion?</a:t>
            </a:r>
          </a:p>
          <a:p>
            <a:r>
              <a:rPr lang="en-US" dirty="0"/>
              <a:t>What similarities do you see between this religion and your own tradition?</a:t>
            </a:r>
          </a:p>
          <a:p>
            <a:r>
              <a:rPr lang="en-US" dirty="0"/>
              <a:t>What differences do you see between this religion and your own tradition?</a:t>
            </a:r>
          </a:p>
        </p:txBody>
      </p:sp>
    </p:spTree>
    <p:extLst>
      <p:ext uri="{BB962C8B-B14F-4D97-AF65-F5344CB8AC3E}">
        <p14:creationId xmlns:p14="http://schemas.microsoft.com/office/powerpoint/2010/main" val="2727324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CD02E83-F89B-40E1-D085-25E85F9EA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Christianity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1894E-1664-F44F-AD55-E7D66196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century CE</a:t>
            </a:r>
          </a:p>
          <a:p>
            <a:r>
              <a:rPr lang="en-US" dirty="0"/>
              <a:t>Levant, Mediterranean, North Africa</a:t>
            </a:r>
          </a:p>
          <a:p>
            <a:r>
              <a:rPr lang="en-US" dirty="0"/>
              <a:t>33% of world population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ainting of a person in the water&#10;&#10;Description automatically generated">
            <a:extLst>
              <a:ext uri="{FF2B5EF4-FFF2-40B4-BE49-F238E27FC236}">
                <a16:creationId xmlns:a16="http://schemas.microsoft.com/office/drawing/2014/main" id="{A230DC6D-DB5F-B68D-363E-D013843C5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49" r="1" b="1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951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9046F-5838-4C7A-BBE8-A77F40FD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5E6CDB-92ED-43A1-9491-C46E2C8E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966BC-DC49-4138-8DEF-B1CD1303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632237" y="482171"/>
            <a:chExt cx="6104331" cy="5149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D0BD06-EC5B-4F0E-A221-562BC2BA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4200B3-EC47-4A5B-A640-7118BF6AD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B9DAF8-7DB4-40CB-85F8-7E02F95C6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84450"/>
            <a:ext cx="5145580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6AED2C-61BA-485C-9DD4-B23B6280F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C9D59B5-1EFF-1854-DAEB-830C806D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>
            <a:normAutofit/>
          </a:bodyPr>
          <a:lstStyle/>
          <a:p>
            <a:r>
              <a:rPr lang="en-US" dirty="0"/>
              <a:t>Jesus of </a:t>
            </a:r>
            <a:r>
              <a:rPr lang="en-US" dirty="0" err="1"/>
              <a:t>nazareth</a:t>
            </a:r>
            <a:endParaRPr lang="en-US" dirty="0"/>
          </a:p>
        </p:txBody>
      </p:sp>
      <p:pic>
        <p:nvPicPr>
          <p:cNvPr id="5" name="Picture 4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6CAC4742-C82F-58C6-94D4-F95C563E1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223" y="1137467"/>
            <a:ext cx="4825148" cy="38239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F8B28-86E9-5672-EF93-BAADBE598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029" y="2015732"/>
            <a:ext cx="3520368" cy="4037747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century Jew, claimed he was the Messiah/anointed one bringing good news to the poor and oppressed (Jews under repressive Greco-Roman rule)</a:t>
            </a:r>
          </a:p>
          <a:p>
            <a:pPr>
              <a:lnSpc>
                <a:spcPct val="110000"/>
              </a:lnSpc>
            </a:pPr>
            <a:r>
              <a:rPr lang="en-US" dirty="0"/>
              <a:t>Preached/taught and formed a community around himself: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Love of God and neighbor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Social justice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Forgiveness/non-judgment</a:t>
            </a:r>
          </a:p>
          <a:p>
            <a:pPr lvl="1">
              <a:lnSpc>
                <a:spcPct val="110000"/>
              </a:lnSpc>
            </a:pPr>
            <a:endParaRPr lang="en-US" sz="15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FCF05C-6070-460B-8E60-12BE3EFD1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FD731F1-726F-453E-9516-3058095DE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332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2E476EB-9F10-845E-730C-69DB72B9B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Orthodox Church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EFAC2-10CC-695B-F8A4-86AC7D8AA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en-US" dirty="0"/>
              <a:t>Eastern regions of Mediterranean, Europe, Middle East</a:t>
            </a:r>
          </a:p>
          <a:p>
            <a:r>
              <a:rPr lang="en-US" dirty="0"/>
              <a:t>Origins in Greek language</a:t>
            </a:r>
          </a:p>
          <a:p>
            <a:r>
              <a:rPr lang="en-US" dirty="0"/>
              <a:t>Broke from previously united Catholic church in 1054</a:t>
            </a:r>
          </a:p>
          <a:p>
            <a:r>
              <a:rPr lang="en-US" dirty="0"/>
              <a:t>Many patriarchs of various regions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red robes holding banners and flags with Cathedral of Christ the Saviour in the background&#10;&#10;Description automatically generated">
            <a:extLst>
              <a:ext uri="{FF2B5EF4-FFF2-40B4-BE49-F238E27FC236}">
                <a16:creationId xmlns:a16="http://schemas.microsoft.com/office/drawing/2014/main" id="{B97343A6-2ED0-8F3C-2A73-81F20B0BF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26" y="1199161"/>
            <a:ext cx="4821551" cy="3700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613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C530476-9E4F-445D-8134-2376C17E8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C20C9A-0A22-45EF-A638-6E2B3E358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495610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FDB02E2-E7F3-87AC-0774-50AC431CF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1" y="804520"/>
            <a:ext cx="4958419" cy="1049235"/>
          </a:xfrm>
        </p:spPr>
        <p:txBody>
          <a:bodyPr>
            <a:normAutofit/>
          </a:bodyPr>
          <a:lstStyle/>
          <a:p>
            <a:r>
              <a:rPr lang="en-US" dirty="0"/>
              <a:t>Roman Catholic Church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F615F5-24F1-4F7A-B8E5-E7128891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995A-A40B-BA95-2268-C72CD10BF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958419" cy="3450613"/>
          </a:xfrm>
        </p:spPr>
        <p:txBody>
          <a:bodyPr>
            <a:normAutofit/>
          </a:bodyPr>
          <a:lstStyle/>
          <a:p>
            <a:r>
              <a:rPr lang="en-US" dirty="0"/>
              <a:t>Western regions of Mediterranean and Europe, and North Africa</a:t>
            </a:r>
          </a:p>
          <a:p>
            <a:r>
              <a:rPr lang="en-US" dirty="0"/>
              <a:t>Origins in Latin language</a:t>
            </a:r>
          </a:p>
          <a:p>
            <a:r>
              <a:rPr lang="en-US" dirty="0"/>
              <a:t>One primary leader (the pope) and several under him in hierarchy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81DADC-361B-4490-B5E5-F744ACCD0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99254" y="482171"/>
            <a:ext cx="4652668" cy="5149101"/>
            <a:chOff x="6899254" y="482171"/>
            <a:chExt cx="4652668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8C9000-70B7-4BEE-BD85-98839C65C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99254" y="482171"/>
              <a:ext cx="4652668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AB5912-B2E3-44BD-B8E1-167A999BF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39487" y="812507"/>
              <a:ext cx="400124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7B4F491-7438-4976-8041-7BEDCA16B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6789" y="977965"/>
            <a:ext cx="367121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white robe waving&#10;&#10;Description automatically generated">
            <a:extLst>
              <a:ext uri="{FF2B5EF4-FFF2-40B4-BE49-F238E27FC236}">
                <a16:creationId xmlns:a16="http://schemas.microsoft.com/office/drawing/2014/main" id="{D1685867-870C-C716-73F0-2BA633ABA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450" y="1860823"/>
            <a:ext cx="3360025" cy="23772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B8FA33-A4F9-456F-B49C-3B9DB4D1B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F2D7D0C-3C09-467B-BCB2-A1A52DAC2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290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A55EC-C916-C477-FA39-4963E4C2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/>
              <a:t>Protestant Churches</a:t>
            </a:r>
            <a:endParaRPr lang="en-US" dirty="0"/>
          </a:p>
        </p:txBody>
      </p:sp>
      <p:pic>
        <p:nvPicPr>
          <p:cNvPr id="5" name="Picture 4" descr="A group of people in a church&#10;&#10;Description automatically generated">
            <a:extLst>
              <a:ext uri="{FF2B5EF4-FFF2-40B4-BE49-F238E27FC236}">
                <a16:creationId xmlns:a16="http://schemas.microsoft.com/office/drawing/2014/main" id="{C794DB30-56CF-40D6-5060-D3326D36B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085493"/>
            <a:ext cx="4960443" cy="33110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92D10-47E7-5EA5-06D0-AFC8803E7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299" y="1853753"/>
            <a:ext cx="4162555" cy="419972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Originated in reform of Roman Catholic Church, 16</a:t>
            </a:r>
            <a:r>
              <a:rPr lang="en-US" sz="1600" baseline="30000" dirty="0"/>
              <a:t>th</a:t>
            </a:r>
            <a:r>
              <a:rPr lang="en-US" sz="1600" dirty="0"/>
              <a:t> c.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Allegations of economic exploitation of poor people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Emphasis on scripture, faith, grace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No primary leader; several denominations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Lutheran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Reformed: Presbyterian, United Church of Christ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Anglican/Episcopal, Wesleyan/Methodist, Pentecostal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Free churches: Baptist, Quaker, Anabaptist, Mennonite, etc.</a:t>
            </a:r>
          </a:p>
        </p:txBody>
      </p:sp>
    </p:spTree>
    <p:extLst>
      <p:ext uri="{BB962C8B-B14F-4D97-AF65-F5344CB8AC3E}">
        <p14:creationId xmlns:p14="http://schemas.microsoft.com/office/powerpoint/2010/main" val="128500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DDB7A-41DF-04D5-370F-95A9CBE5E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325112" cy="1049235"/>
          </a:xfrm>
        </p:spPr>
        <p:txBody>
          <a:bodyPr>
            <a:normAutofit/>
          </a:bodyPr>
          <a:lstStyle/>
          <a:p>
            <a:r>
              <a:rPr lang="en-US" sz="2800"/>
              <a:t>Against leveling out differences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2E6E8-ED32-056A-A738-3E8AC0D1A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325113" cy="4074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“[W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have heard it said that] ‘The fundamentals or essentials of all religions are the same. There is difference only in the non-essentials.’ This is a lovely sentiment but it is dangerous, disrespectful, and untrue” (2).</a:t>
            </a:r>
          </a:p>
          <a:p>
            <a:pPr marL="0" indent="0">
              <a:buNone/>
            </a:pP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Swami Sivananda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A close-up of a bald person&#10;&#10;Description automatically generated">
            <a:extLst>
              <a:ext uri="{FF2B5EF4-FFF2-40B4-BE49-F238E27FC236}">
                <a16:creationId xmlns:a16="http://schemas.microsoft.com/office/drawing/2014/main" id="{05F02360-7024-2EC9-4077-AA19BC8C5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610" y="804519"/>
            <a:ext cx="3303365" cy="52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85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89F5D-D521-B307-68D8-4D0F2F34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Distinctive beliefs and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D18A7-636C-E8CA-2282-4FE82DA0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435621" cy="3922224"/>
          </a:xfrm>
        </p:spPr>
        <p:txBody>
          <a:bodyPr/>
          <a:lstStyle/>
          <a:p>
            <a:r>
              <a:rPr lang="en-US" dirty="0"/>
              <a:t>Trinity</a:t>
            </a:r>
          </a:p>
          <a:p>
            <a:pPr lvl="1"/>
            <a:r>
              <a:rPr lang="en-US" sz="2000" dirty="0"/>
              <a:t>God is one</a:t>
            </a:r>
          </a:p>
          <a:p>
            <a:pPr lvl="1"/>
            <a:r>
              <a:rPr lang="en-US" sz="2000" dirty="0"/>
              <a:t>The one God has three external distinctions: creator, redeemer, sustainer</a:t>
            </a:r>
          </a:p>
          <a:p>
            <a:pPr lvl="1"/>
            <a:r>
              <a:rPr lang="en-US" sz="2000" dirty="0"/>
              <a:t>The one God has three internal distinctions: Father, Son, Holy Spirit; or Love, Wisdom, Power</a:t>
            </a:r>
          </a:p>
          <a:p>
            <a:r>
              <a:rPr lang="en-US" dirty="0"/>
              <a:t>Christ as fully human and divinely indwelt (incarnation)</a:t>
            </a:r>
          </a:p>
          <a:p>
            <a:r>
              <a:rPr lang="en-US" dirty="0"/>
              <a:t>Practices:</a:t>
            </a:r>
          </a:p>
          <a:p>
            <a:pPr lvl="1"/>
            <a:r>
              <a:rPr lang="en-US" sz="2000" dirty="0"/>
              <a:t>Baptism, confirmation: entrance into community</a:t>
            </a:r>
          </a:p>
          <a:p>
            <a:pPr lvl="1"/>
            <a:r>
              <a:rPr lang="en-US" sz="2000" dirty="0"/>
              <a:t>Communion: commemoration of Jesus’ last supper at Passover with disciples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99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gathered around a stone cross&#10;&#10;Description automatically generated">
            <a:extLst>
              <a:ext uri="{FF2B5EF4-FFF2-40B4-BE49-F238E27FC236}">
                <a16:creationId xmlns:a16="http://schemas.microsoft.com/office/drawing/2014/main" id="{F5BF519D-3387-2CE8-D0EF-A1F1E13AA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844" r="-1" b="-1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579B7-2214-506A-E3C3-6B8685DBC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In a nutshell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542E-E9CF-E6F7-CB1B-B842273BF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Problem: Humans are separated from God and others</a:t>
            </a:r>
          </a:p>
          <a:p>
            <a:r>
              <a:rPr lang="en-US" dirty="0"/>
              <a:t>Solution: Union with God and others through Jesus of Nazareth</a:t>
            </a:r>
          </a:p>
          <a:p>
            <a:r>
              <a:rPr lang="en-US" dirty="0"/>
              <a:t>Technique: </a:t>
            </a:r>
          </a:p>
          <a:p>
            <a:pPr lvl="1"/>
            <a:r>
              <a:rPr lang="en-US" sz="2000" dirty="0">
                <a:effectLst/>
                <a:ea typeface="Calibri" panose="020F0502020204030204" pitchFamily="34" charset="0"/>
              </a:rPr>
              <a:t>Conservative: Accept</a:t>
            </a:r>
            <a:r>
              <a:rPr lang="en-US" sz="2000" dirty="0">
                <a:ea typeface="Calibri" panose="020F0502020204030204" pitchFamily="34" charset="0"/>
              </a:rPr>
              <a:t>/trust that Jesus’s death unites people with God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lvl="1"/>
            <a:r>
              <a:rPr lang="en-US" sz="2000" dirty="0">
                <a:effectLst/>
                <a:ea typeface="Calibri" panose="020F0502020204030204" pitchFamily="34" charset="0"/>
              </a:rPr>
              <a:t>Progressive: Join a community in which the Spirit of Jesus is alive</a:t>
            </a:r>
            <a:r>
              <a:rPr lang="en-US" sz="2000" dirty="0">
                <a:ea typeface="Calibri" panose="020F0502020204030204" pitchFamily="34" charset="0"/>
              </a:rPr>
              <a:t> and be transformed by that Spirit</a:t>
            </a:r>
          </a:p>
          <a:p>
            <a:r>
              <a:rPr lang="en-US" dirty="0"/>
              <a:t>Exemplars: Jesus, saints</a:t>
            </a:r>
          </a:p>
        </p:txBody>
      </p:sp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28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E92B2-E792-4B42-5A4A-88B867B64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F8F1-388E-BA4C-F77E-CCA36AD0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07E95-2ECB-415C-B15C-4962DACE6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surprises you?</a:t>
            </a:r>
          </a:p>
          <a:p>
            <a:r>
              <a:rPr lang="en-US" dirty="0"/>
              <a:t>What confuses you?</a:t>
            </a:r>
          </a:p>
          <a:p>
            <a:r>
              <a:rPr lang="en-US" dirty="0"/>
              <a:t>What do you admire about this religion?</a:t>
            </a:r>
          </a:p>
          <a:p>
            <a:r>
              <a:rPr lang="en-US" dirty="0"/>
              <a:t>What similarities do you see between this religion and your own tradition?</a:t>
            </a:r>
          </a:p>
          <a:p>
            <a:r>
              <a:rPr lang="en-US" dirty="0"/>
              <a:t>What differences do you see between this religion and your own tradition?</a:t>
            </a:r>
          </a:p>
        </p:txBody>
      </p:sp>
    </p:spTree>
    <p:extLst>
      <p:ext uri="{BB962C8B-B14F-4D97-AF65-F5344CB8AC3E}">
        <p14:creationId xmlns:p14="http://schemas.microsoft.com/office/powerpoint/2010/main" val="3023401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0CCAACB-B6F9-44B0-9D12-9B658D44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Islam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AFC5E-CADE-70D6-26EC-47DC57975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century CE</a:t>
            </a:r>
          </a:p>
          <a:p>
            <a:r>
              <a:rPr lang="en-US" dirty="0"/>
              <a:t>Mecca, Medina (Saudi Arabia)</a:t>
            </a:r>
          </a:p>
          <a:p>
            <a:r>
              <a:rPr lang="en-US" dirty="0"/>
              <a:t>1/5</a:t>
            </a:r>
            <a:r>
              <a:rPr lang="en-US" baseline="30000" dirty="0"/>
              <a:t>th</a:t>
            </a:r>
            <a:r>
              <a:rPr lang="en-US" dirty="0"/>
              <a:t> of world population (2</a:t>
            </a:r>
            <a:r>
              <a:rPr lang="en-US" baseline="30000" dirty="0"/>
              <a:t>nd</a:t>
            </a:r>
            <a:r>
              <a:rPr lang="en-US" dirty="0"/>
              <a:t> largest)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kneeling on a rock with his hands together&#10;&#10;Description automatically generated">
            <a:extLst>
              <a:ext uri="{FF2B5EF4-FFF2-40B4-BE49-F238E27FC236}">
                <a16:creationId xmlns:a16="http://schemas.microsoft.com/office/drawing/2014/main" id="{D3307788-909E-6CFF-09E4-343ABD693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26" y="1361889"/>
            <a:ext cx="4821551" cy="33750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153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4A72B-696F-BA3F-95A8-1B8ACEC0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Muhammad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28032-652B-8DE3-B698-10EA54706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570-632 CE, born in Mecca</a:t>
            </a:r>
          </a:p>
          <a:p>
            <a:r>
              <a:rPr lang="en-US" dirty="0"/>
              <a:t>At 40 years old as a merchant, Angel Gabriel commands him to recite (610-632)</a:t>
            </a:r>
          </a:p>
          <a:p>
            <a:r>
              <a:rPr lang="en-US" dirty="0"/>
              <a:t>Religious, political, and military leader</a:t>
            </a:r>
          </a:p>
          <a:p>
            <a:r>
              <a:rPr lang="en-US" dirty="0"/>
              <a:t>Community (umma) founded in 622, fled to Medina</a:t>
            </a:r>
          </a:p>
          <a:p>
            <a:r>
              <a:rPr lang="en-US" dirty="0"/>
              <a:t>Torah and Gospels were revealed by Allah but were corrupted; Qur’an is perfectly preserved</a:t>
            </a:r>
          </a:p>
          <a:p>
            <a:r>
              <a:rPr lang="en-US" dirty="0"/>
              <a:t>Qur’an in Islam is analogous to Jesus in Christianity: Word of God in the world recited to companions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677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6584D-DA5E-0EA4-45DF-C1917ED41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to Judaism and Christianity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9AD4F-7BE6-908F-FE3A-158CE6D29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ea typeface="Calibri" panose="020F0502020204030204" pitchFamily="34" charset="0"/>
              </a:rPr>
              <a:t>Torah and gospels were revealed by Allah through prophets, but they were corrupted</a:t>
            </a:r>
          </a:p>
          <a:p>
            <a:r>
              <a:rPr lang="en-US" sz="1800" dirty="0">
                <a:ea typeface="Calibri" panose="020F0502020204030204" pitchFamily="34" charset="0"/>
              </a:rPr>
              <a:t>O</a:t>
            </a:r>
            <a:r>
              <a:rPr lang="en-US" sz="1800" dirty="0">
                <a:effectLst/>
                <a:ea typeface="Calibri" panose="020F0502020204030204" pitchFamily="34" charset="0"/>
              </a:rPr>
              <a:t>nly the Quran is perfectly preserved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55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991B01A-1806-B402-51A7-6F0A3B88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Sunni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FA60A-D3AB-4E3E-7445-F400D213A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900"/>
              <a:t>Sunna = tradition</a:t>
            </a:r>
          </a:p>
          <a:p>
            <a:pPr>
              <a:lnSpc>
                <a:spcPct val="110000"/>
              </a:lnSpc>
            </a:pPr>
            <a:r>
              <a:rPr lang="en-US" sz="1900"/>
              <a:t>85% of Muslims</a:t>
            </a:r>
          </a:p>
          <a:p>
            <a:pPr>
              <a:lnSpc>
                <a:spcPct val="110000"/>
              </a:lnSpc>
            </a:pPr>
            <a:r>
              <a:rPr lang="en-US" sz="1900"/>
              <a:t>See </a:t>
            </a:r>
            <a:r>
              <a:rPr lang="en-US" sz="19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Muhammad’s father-in-law, Abu Bakr, as Muhammad’s successor</a:t>
            </a:r>
          </a:p>
          <a:p>
            <a:pPr>
              <a:lnSpc>
                <a:spcPct val="110000"/>
              </a:lnSpc>
            </a:pPr>
            <a:r>
              <a:rPr lang="en-US" sz="1900">
                <a:ea typeface="Calibri" panose="020F0502020204030204" pitchFamily="34" charset="0"/>
              </a:rPr>
              <a:t>D</a:t>
            </a:r>
            <a:r>
              <a:rPr lang="en-US" sz="1900">
                <a:effectLst/>
                <a:ea typeface="Calibri" panose="020F0502020204030204" pitchFamily="34" charset="0"/>
              </a:rPr>
              <a:t>ecentralize </a:t>
            </a:r>
            <a:r>
              <a:rPr lang="en-US" sz="1900" i="1">
                <a:effectLst/>
                <a:ea typeface="Calibri" panose="020F0502020204030204" pitchFamily="34" charset="0"/>
              </a:rPr>
              <a:t>religious</a:t>
            </a:r>
            <a:r>
              <a:rPr lang="en-US" sz="1900">
                <a:effectLst/>
                <a:ea typeface="Calibri" panose="020F0502020204030204" pitchFamily="34" charset="0"/>
              </a:rPr>
              <a:t> authority into the community as a whole</a:t>
            </a:r>
            <a:r>
              <a:rPr lang="en-US" sz="1900">
                <a:effectLst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19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Invest </a:t>
            </a:r>
            <a:r>
              <a:rPr lang="en-US" sz="1900" i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social and political</a:t>
            </a:r>
            <a:r>
              <a:rPr lang="en-US" sz="19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authority in a series of caliphs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men in white robes&#10;&#10;Description automatically generated">
            <a:extLst>
              <a:ext uri="{FF2B5EF4-FFF2-40B4-BE49-F238E27FC236}">
                <a16:creationId xmlns:a16="http://schemas.microsoft.com/office/drawing/2014/main" id="{E645B864-50C0-C43F-3335-E49AF6CD3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26" y="1325727"/>
            <a:ext cx="4821551" cy="3447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96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D15B05C-7850-685B-2B36-5F256B2F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Shia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90C3-6AC9-064B-4066-828AB9171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en-US" dirty="0"/>
              <a:t>15% of Muslims</a:t>
            </a:r>
          </a:p>
          <a:p>
            <a:r>
              <a:rPr lang="en-US" dirty="0">
                <a:effectLst/>
                <a:ea typeface="Calibri" panose="020F0502020204030204" pitchFamily="34" charset="0"/>
              </a:rPr>
              <a:t>See Muhammad’s son-in-law, Ali, as Muhammad’s successor</a:t>
            </a:r>
            <a:r>
              <a:rPr lang="en-US" dirty="0">
                <a:effectLst/>
              </a:rPr>
              <a:t> </a:t>
            </a:r>
          </a:p>
          <a:p>
            <a:r>
              <a:rPr lang="en-US" dirty="0">
                <a:ea typeface="Calibri" panose="020F0502020204030204" pitchFamily="34" charset="0"/>
              </a:rPr>
              <a:t>C</a:t>
            </a:r>
            <a:r>
              <a:rPr lang="en-US" dirty="0">
                <a:effectLst/>
                <a:ea typeface="Calibri" panose="020F0502020204030204" pitchFamily="34" charset="0"/>
              </a:rPr>
              <a:t>entralize </a:t>
            </a:r>
            <a:r>
              <a:rPr lang="en-US" i="1" dirty="0">
                <a:effectLst/>
                <a:ea typeface="Calibri" panose="020F0502020204030204" pitchFamily="34" charset="0"/>
              </a:rPr>
              <a:t>religious, social, and political</a:t>
            </a:r>
            <a:r>
              <a:rPr lang="en-US" dirty="0">
                <a:effectLst/>
                <a:ea typeface="Calibri" panose="020F0502020204030204" pitchFamily="34" charset="0"/>
              </a:rPr>
              <a:t> authority in the Imam (must descend from Muhammad, sinless, infallible)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men in black shirts&#10;&#10;Description automatically generated">
            <a:extLst>
              <a:ext uri="{FF2B5EF4-FFF2-40B4-BE49-F238E27FC236}">
                <a16:creationId xmlns:a16="http://schemas.microsoft.com/office/drawing/2014/main" id="{6D7BD89A-99CD-96B5-3C32-EC8018307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26" y="1765693"/>
            <a:ext cx="4821551" cy="2567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011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0DBBC62-BB9D-C41A-0233-2A3BE518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Five pillars of Islam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96B37-7BA1-C2C4-83AF-7A5DDAB92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4037748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Shahadah: “There is no god but God and Muhammad is the messenger of God”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Salat: Prayer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Zakat: Charity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Sawm: Fasting during Ramadan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Hajj: Pilgrimage to Mecca</a:t>
            </a: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Allah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Divine Oneness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Divine transcendence (can’t incarnate)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large group of people in a large courtyard with Kaaba in the background&#10;&#10;Description automatically generated">
            <a:extLst>
              <a:ext uri="{FF2B5EF4-FFF2-40B4-BE49-F238E27FC236}">
                <a16:creationId xmlns:a16="http://schemas.microsoft.com/office/drawing/2014/main" id="{D54F1C64-C9FE-F90D-5A07-AECF88E9D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8" r="5918" b="-3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285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tile with white writing&#10;&#10;Description automatically generated">
            <a:extLst>
              <a:ext uri="{FF2B5EF4-FFF2-40B4-BE49-F238E27FC236}">
                <a16:creationId xmlns:a16="http://schemas.microsoft.com/office/drawing/2014/main" id="{07118484-525C-0B7C-2419-A4E87480A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03" r="9090" b="4681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D0C977-4026-0F41-E095-F6ED971EB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In a nutshell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D9938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01917-6B73-3C1E-E416-1F428C11C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/>
          </a:bodyPr>
          <a:lstStyle/>
          <a:p>
            <a:pPr>
              <a:buClr>
                <a:srgbClr val="D99382"/>
              </a:buClr>
            </a:pPr>
            <a:r>
              <a:rPr lang="en-US" dirty="0">
                <a:solidFill>
                  <a:srgbClr val="FFFFFE"/>
                </a:solidFill>
              </a:rPr>
              <a:t>Problem: Pride, forgetting your true nature</a:t>
            </a:r>
          </a:p>
          <a:p>
            <a:pPr>
              <a:buClr>
                <a:srgbClr val="D99382"/>
              </a:buClr>
            </a:pPr>
            <a:r>
              <a:rPr lang="en-US" dirty="0">
                <a:solidFill>
                  <a:srgbClr val="FFFFFE"/>
                </a:solidFill>
              </a:rPr>
              <a:t>Solution: Submit to Allah, humility</a:t>
            </a:r>
          </a:p>
          <a:p>
            <a:pPr>
              <a:buClr>
                <a:srgbClr val="D99382"/>
              </a:buClr>
            </a:pPr>
            <a:r>
              <a:rPr lang="en-US" dirty="0">
                <a:solidFill>
                  <a:srgbClr val="FFFFFE"/>
                </a:solidFill>
              </a:rPr>
              <a:t>Technique: 5 Pillars</a:t>
            </a:r>
          </a:p>
          <a:p>
            <a:pPr>
              <a:buClr>
                <a:srgbClr val="D99382"/>
              </a:buClr>
            </a:pPr>
            <a:r>
              <a:rPr lang="en-US" dirty="0">
                <a:solidFill>
                  <a:srgbClr val="FFFFFE"/>
                </a:solidFill>
              </a:rPr>
              <a:t>Exemplars: Muhammad, Islam</a:t>
            </a:r>
          </a:p>
        </p:txBody>
      </p:sp>
    </p:spTree>
    <p:extLst>
      <p:ext uri="{BB962C8B-B14F-4D97-AF65-F5344CB8AC3E}">
        <p14:creationId xmlns:p14="http://schemas.microsoft.com/office/powerpoint/2010/main" val="359304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BA3A-7780-4819-33B1-31D735F6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 handle on Religious Traditions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D81D9-FBB9-66B1-3EBB-88D88AD9A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285750">
              <a:spcBef>
                <a:spcPts val="0"/>
              </a:spcBef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roblem</a:t>
            </a:r>
          </a:p>
          <a:p>
            <a:pPr marL="514350" indent="-285750">
              <a:spcBef>
                <a:spcPts val="0"/>
              </a:spcBef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olution</a:t>
            </a:r>
          </a:p>
          <a:p>
            <a:pPr marL="514350" indent="-285750">
              <a:spcBef>
                <a:spcPts val="0"/>
              </a:spcBef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echnique (to get the solution)</a:t>
            </a:r>
          </a:p>
          <a:p>
            <a:pPr marL="514350" indent="-285750">
              <a:spcBef>
                <a:spcPts val="0"/>
              </a:spcBef>
            </a:pP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xemplar (who charts the path to the solution)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763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3CB45-4A16-6649-57C4-6AE6C4916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289F-7149-162A-09E6-0E3EE9879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136C5-C6C5-FC4A-1DAB-76A46F312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surprises you?</a:t>
            </a:r>
          </a:p>
          <a:p>
            <a:r>
              <a:rPr lang="en-US" dirty="0"/>
              <a:t>What confuses you?</a:t>
            </a:r>
          </a:p>
          <a:p>
            <a:r>
              <a:rPr lang="en-US" dirty="0"/>
              <a:t>What do you admire about this religion?</a:t>
            </a:r>
          </a:p>
          <a:p>
            <a:r>
              <a:rPr lang="en-US" dirty="0"/>
              <a:t>What similarities do you see between this religion and your own tradition?</a:t>
            </a:r>
          </a:p>
          <a:p>
            <a:r>
              <a:rPr lang="en-US" dirty="0"/>
              <a:t>What differences do you see between this religion and your own tradition?</a:t>
            </a:r>
          </a:p>
        </p:txBody>
      </p:sp>
    </p:spTree>
    <p:extLst>
      <p:ext uri="{BB962C8B-B14F-4D97-AF65-F5344CB8AC3E}">
        <p14:creationId xmlns:p14="http://schemas.microsoft.com/office/powerpoint/2010/main" val="3255274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A8879EE-67E6-BF11-B212-57D609E06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8047582"/>
              </p:ext>
            </p:extLst>
          </p:nvPr>
        </p:nvGraphicFramePr>
        <p:xfrm>
          <a:off x="1" y="0"/>
          <a:ext cx="12192000" cy="6583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9554">
                  <a:extLst>
                    <a:ext uri="{9D8B030D-6E8A-4147-A177-3AD203B41FA5}">
                      <a16:colId xmlns:a16="http://schemas.microsoft.com/office/drawing/2014/main" val="1228997462"/>
                    </a:ext>
                  </a:extLst>
                </a:gridCol>
                <a:gridCol w="1719266">
                  <a:extLst>
                    <a:ext uri="{9D8B030D-6E8A-4147-A177-3AD203B41FA5}">
                      <a16:colId xmlns:a16="http://schemas.microsoft.com/office/drawing/2014/main" val="4002075373"/>
                    </a:ext>
                  </a:extLst>
                </a:gridCol>
                <a:gridCol w="2150390">
                  <a:extLst>
                    <a:ext uri="{9D8B030D-6E8A-4147-A177-3AD203B41FA5}">
                      <a16:colId xmlns:a16="http://schemas.microsoft.com/office/drawing/2014/main" val="1311936637"/>
                    </a:ext>
                  </a:extLst>
                </a:gridCol>
                <a:gridCol w="2231829">
                  <a:extLst>
                    <a:ext uri="{9D8B030D-6E8A-4147-A177-3AD203B41FA5}">
                      <a16:colId xmlns:a16="http://schemas.microsoft.com/office/drawing/2014/main" val="37735843"/>
                    </a:ext>
                  </a:extLst>
                </a:gridCol>
                <a:gridCol w="2082248">
                  <a:extLst>
                    <a:ext uri="{9D8B030D-6E8A-4147-A177-3AD203B41FA5}">
                      <a16:colId xmlns:a16="http://schemas.microsoft.com/office/drawing/2014/main" val="3650203942"/>
                    </a:ext>
                  </a:extLst>
                </a:gridCol>
                <a:gridCol w="2748713">
                  <a:extLst>
                    <a:ext uri="{9D8B030D-6E8A-4147-A177-3AD203B41FA5}">
                      <a16:colId xmlns:a16="http://schemas.microsoft.com/office/drawing/2014/main" val="3796243930"/>
                    </a:ext>
                  </a:extLst>
                </a:gridCol>
              </a:tblGrid>
              <a:tr h="3522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Hinduism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Buddhism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Judaism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Christianity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Islam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extLst>
                  <a:ext uri="{0D108BD9-81ED-4DB2-BD59-A6C34878D82A}">
                    <a16:rowId xmlns:a16="http://schemas.microsoft.com/office/drawing/2014/main" val="857582056"/>
                  </a:ext>
                </a:extLst>
              </a:tr>
              <a:tr h="3522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When?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2500-1500 BCE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  <a:r>
                        <a:rPr lang="en-US" sz="1600" kern="100" baseline="30000">
                          <a:effectLst/>
                        </a:rPr>
                        <a:t>th</a:t>
                      </a:r>
                      <a:r>
                        <a:rPr lang="en-US" sz="1600" kern="100">
                          <a:effectLst/>
                        </a:rPr>
                        <a:t> c. BCE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2500-1500 BCE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r>
                        <a:rPr lang="en-US" sz="1600" kern="100" baseline="30000">
                          <a:effectLst/>
                        </a:rPr>
                        <a:t>st</a:t>
                      </a:r>
                      <a:r>
                        <a:rPr lang="en-US" sz="1600" kern="100">
                          <a:effectLst/>
                        </a:rPr>
                        <a:t> c. CE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7</a:t>
                      </a:r>
                      <a:r>
                        <a:rPr lang="en-US" sz="1600" kern="100" baseline="30000">
                          <a:effectLst/>
                        </a:rPr>
                        <a:t>th</a:t>
                      </a:r>
                      <a:r>
                        <a:rPr lang="en-US" sz="1600" kern="100">
                          <a:effectLst/>
                        </a:rPr>
                        <a:t> c. CE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extLst>
                  <a:ext uri="{0D108BD9-81ED-4DB2-BD59-A6C34878D82A}">
                    <a16:rowId xmlns:a16="http://schemas.microsoft.com/office/drawing/2014/main" val="3545838712"/>
                  </a:ext>
                </a:extLst>
              </a:tr>
              <a:tr h="3522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Where?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India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South and East Asia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Southern Levant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Southern Levant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Saudi Arabia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extLst>
                  <a:ext uri="{0D108BD9-81ED-4DB2-BD59-A6C34878D82A}">
                    <a16:rowId xmlns:a16="http://schemas.microsoft.com/office/drawing/2014/main" val="465908560"/>
                  </a:ext>
                </a:extLst>
              </a:tr>
              <a:tr h="3522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How Many?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15%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7%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0.2%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31%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23%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extLst>
                  <a:ext uri="{0D108BD9-81ED-4DB2-BD59-A6C34878D82A}">
                    <a16:rowId xmlns:a16="http://schemas.microsoft.com/office/drawing/2014/main" val="2548712201"/>
                  </a:ext>
                </a:extLst>
              </a:tr>
              <a:tr h="9205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Polytheism to Monotheism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Incorporates polytheism, functional atheism, and monotheism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Incorporates polytheism, atheism, agnosticism.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Henotheistic until 6</a:t>
                      </a:r>
                      <a:r>
                        <a:rPr lang="en-US" sz="1600" kern="100" baseline="30000">
                          <a:effectLst/>
                        </a:rPr>
                        <a:t>th</a:t>
                      </a:r>
                      <a:r>
                        <a:rPr lang="en-US" sz="1600" kern="100">
                          <a:effectLst/>
                        </a:rPr>
                        <a:t> c. BCE; incorporates monotheism, atheism, and agnosticism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Incorporates soft monotheism (distinctions within the one God)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Incorporates strict monotheism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extLst>
                  <a:ext uri="{0D108BD9-81ED-4DB2-BD59-A6C34878D82A}">
                    <a16:rowId xmlns:a16="http://schemas.microsoft.com/office/drawing/2014/main" val="2760355408"/>
                  </a:ext>
                </a:extLst>
              </a:tr>
              <a:tr h="1204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Relations between Religions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Arises from Hinduism; Disagrees with Hinduism over the existence of the self, emphasizes suffering as the problem in samsara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Influenced by Zoroastrianism (Persian/Iran, monotheistic, 6</a:t>
                      </a:r>
                      <a:r>
                        <a:rPr lang="en-US" sz="1600" kern="100" baseline="30000">
                          <a:effectLst/>
                        </a:rPr>
                        <a:t>th</a:t>
                      </a:r>
                      <a:r>
                        <a:rPr lang="en-US" sz="1600" kern="100">
                          <a:effectLst/>
                        </a:rPr>
                        <a:t> c. BCE)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Arises from Judaism; Disagrees with Judaism about Jesus as the Messiah, relevance of the law, incarnation and divine Triunity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Arises from Judaism and Christianity; Disagrees with them about the accuracy of scriptures; Disagrees with Christianity about incarnation and divine Triunity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extLst>
                  <a:ext uri="{0D108BD9-81ED-4DB2-BD59-A6C34878D82A}">
                    <a16:rowId xmlns:a16="http://schemas.microsoft.com/office/drawing/2014/main" val="43493810"/>
                  </a:ext>
                </a:extLst>
              </a:tr>
              <a:tr h="6364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Problem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Samsara: Life, death, rebirth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Dukkha: Suffering caused by ignorant craving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Disobedience and forgetfulness of God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Separation from God and others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Pride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extLst>
                  <a:ext uri="{0D108BD9-81ED-4DB2-BD59-A6C34878D82A}">
                    <a16:rowId xmlns:a16="http://schemas.microsoft.com/office/drawing/2014/main" val="593276152"/>
                  </a:ext>
                </a:extLst>
              </a:tr>
              <a:tr h="6364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Solution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Moksha: Release from cycle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Nirvana: Extinguishing suffering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Obey and remember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Union with God and others through Christ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Submission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extLst>
                  <a:ext uri="{0D108BD9-81ED-4DB2-BD59-A6C34878D82A}">
                    <a16:rowId xmlns:a16="http://schemas.microsoft.com/office/drawing/2014/main" val="2545402495"/>
                  </a:ext>
                </a:extLst>
              </a:tr>
              <a:tr h="6364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Technique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Ritual Actions, Wisdom, or Devotion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Monasticism, Devotion, or Meditation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Study, observe commandments, observe holy days, tell the story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Devotion, study, communal life, social action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Confession, Prayer, Charity, Fasting, Pilgrimage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extLst>
                  <a:ext uri="{0D108BD9-81ED-4DB2-BD59-A6C34878D82A}">
                    <a16:rowId xmlns:a16="http://schemas.microsoft.com/office/drawing/2014/main" val="2313601064"/>
                  </a:ext>
                </a:extLst>
              </a:tr>
              <a:tr h="6364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Exemplars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Priests, Mystics, Yogis, Swamis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Monks, the Buddha, other Buddhas, bodhisattvas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Rabbis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Jesus, saints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Muhammad, Imams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302" marR="25302" marT="0" marB="0"/>
                </a:tc>
                <a:extLst>
                  <a:ext uri="{0D108BD9-81ED-4DB2-BD59-A6C34878D82A}">
                    <a16:rowId xmlns:a16="http://schemas.microsoft.com/office/drawing/2014/main" val="2806122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205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CB7C0-1477-78A3-1175-C4E5E6CE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10FE8-20E2-C5C3-BF49-56FE87D85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are these religions similar?</a:t>
            </a:r>
          </a:p>
          <a:p>
            <a:r>
              <a:rPr lang="en-US" dirty="0"/>
              <a:t>How are these religions dissimilar?</a:t>
            </a:r>
          </a:p>
          <a:p>
            <a:r>
              <a:rPr lang="en-US" dirty="0"/>
              <a:t>What surprises you about these comparisons?</a:t>
            </a:r>
          </a:p>
          <a:p>
            <a:r>
              <a:rPr lang="en-US" dirty="0"/>
              <a:t>What questions do the comparisons raise?</a:t>
            </a:r>
          </a:p>
        </p:txBody>
      </p:sp>
    </p:spTree>
    <p:extLst>
      <p:ext uri="{BB962C8B-B14F-4D97-AF65-F5344CB8AC3E}">
        <p14:creationId xmlns:p14="http://schemas.microsoft.com/office/powerpoint/2010/main" val="30016054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F6F5D-CAFD-4B3C-D30B-158C2C56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33DF8-29B2-805A-3F3E-EFE6F3A16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are invited to </a:t>
            </a:r>
            <a:r>
              <a:rPr lang="en-US"/>
              <a:t>Little River UCC!</a:t>
            </a:r>
          </a:p>
        </p:txBody>
      </p:sp>
    </p:spTree>
    <p:extLst>
      <p:ext uri="{BB962C8B-B14F-4D97-AF65-F5344CB8AC3E}">
        <p14:creationId xmlns:p14="http://schemas.microsoft.com/office/powerpoint/2010/main" val="40992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B78C4D-4B0C-6825-AD8E-4503320B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71" y="729586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 dirty="0"/>
              <a:t>Religious Families in </a:t>
            </a:r>
            <a:r>
              <a:rPr lang="en-US" sz="4800" dirty="0" err="1"/>
              <a:t>SPace</a:t>
            </a:r>
            <a:endParaRPr lang="en-US" sz="4800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A map of the world with black arrows and white text&#10;&#10;Description automatically generated">
            <a:extLst>
              <a:ext uri="{FF2B5EF4-FFF2-40B4-BE49-F238E27FC236}">
                <a16:creationId xmlns:a16="http://schemas.microsoft.com/office/drawing/2014/main" id="{494CC461-8181-4CFE-B6CE-A00DD049F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8537" y="352339"/>
            <a:ext cx="8023492" cy="551614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9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1C7A3-30A5-0541-0726-22D40CB4C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 dirty="0"/>
              <a:t>Religious Families over Time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6EBD68E-615D-179E-AB03-AABE6D95E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06990" y="0"/>
            <a:ext cx="6785009" cy="62919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231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D4EEB-CDFE-1834-0A1A-A4F27D61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Religions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E935C-1A6D-5D9E-9536-FCF4AB637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Hinduism</a:t>
            </a:r>
          </a:p>
          <a:p>
            <a:r>
              <a:rPr lang="en-US" dirty="0"/>
              <a:t>Buddhism</a:t>
            </a:r>
          </a:p>
          <a:p>
            <a:r>
              <a:rPr lang="en-US" dirty="0"/>
              <a:t>Judaism</a:t>
            </a:r>
          </a:p>
          <a:p>
            <a:r>
              <a:rPr lang="en-US" dirty="0"/>
              <a:t>Christianity</a:t>
            </a:r>
          </a:p>
          <a:p>
            <a:r>
              <a:rPr lang="en-US" dirty="0"/>
              <a:t>Islam</a:t>
            </a:r>
          </a:p>
        </p:txBody>
      </p:sp>
    </p:spTree>
    <p:extLst>
      <p:ext uri="{BB962C8B-B14F-4D97-AF65-F5344CB8AC3E}">
        <p14:creationId xmlns:p14="http://schemas.microsoft.com/office/powerpoint/2010/main" val="4009776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0825CCC-94E0-B4CE-9D07-857A568F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en-US" dirty="0"/>
              <a:t>Hinduism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253DF5-B62D-3B7A-3F58-D1F5F8543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en-US" dirty="0"/>
              <a:t>2500-1500 BCE</a:t>
            </a:r>
          </a:p>
          <a:p>
            <a:r>
              <a:rPr lang="en-US" dirty="0"/>
              <a:t>India</a:t>
            </a:r>
          </a:p>
          <a:p>
            <a:r>
              <a:rPr lang="en-US" dirty="0"/>
              <a:t>15% of world’s population (3</a:t>
            </a:r>
            <a:r>
              <a:rPr lang="en-US" baseline="30000" dirty="0"/>
              <a:t>rd</a:t>
            </a:r>
            <a:r>
              <a:rPr lang="en-US" dirty="0"/>
              <a:t> largest)</a:t>
            </a:r>
          </a:p>
        </p:txBody>
      </p:sp>
      <p:pic>
        <p:nvPicPr>
          <p:cNvPr id="7" name="Picture 6" descr="A group of colorful tiles&#10;&#10;Description automatically generated">
            <a:extLst>
              <a:ext uri="{FF2B5EF4-FFF2-40B4-BE49-F238E27FC236}">
                <a16:creationId xmlns:a16="http://schemas.microsoft.com/office/drawing/2014/main" id="{9F46F3F5-39FA-50CF-7C59-F8C7B634A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218" y="1297495"/>
            <a:ext cx="6289171" cy="40879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50667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372</TotalTime>
  <Words>2258</Words>
  <Application>Microsoft Macintosh PowerPoint</Application>
  <PresentationFormat>Widescreen</PresentationFormat>
  <Paragraphs>348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Courier New</vt:lpstr>
      <vt:lpstr>Gill Sans MT</vt:lpstr>
      <vt:lpstr>Symbol</vt:lpstr>
      <vt:lpstr>Times New Roman</vt:lpstr>
      <vt:lpstr>Wingdings</vt:lpstr>
      <vt:lpstr>Gallery</vt:lpstr>
      <vt:lpstr>A Brief History of World Religions</vt:lpstr>
      <vt:lpstr>Introductions</vt:lpstr>
      <vt:lpstr>Against leveling out differences</vt:lpstr>
      <vt:lpstr>Against leveling out differences</vt:lpstr>
      <vt:lpstr>Getting a handle on Religious Traditions</vt:lpstr>
      <vt:lpstr>Religious Families in SPace</vt:lpstr>
      <vt:lpstr>Religious Families over Time</vt:lpstr>
      <vt:lpstr>Five Religions</vt:lpstr>
      <vt:lpstr>Hinduism</vt:lpstr>
      <vt:lpstr>Vedic Religion</vt:lpstr>
      <vt:lpstr>Philosophical Hinduism</vt:lpstr>
      <vt:lpstr>Devotional Hinduism</vt:lpstr>
      <vt:lpstr>Devotional Hinduism</vt:lpstr>
      <vt:lpstr>Modern Hinduism</vt:lpstr>
      <vt:lpstr>In a nutshell</vt:lpstr>
      <vt:lpstr>Discussion</vt:lpstr>
      <vt:lpstr>Buddhism</vt:lpstr>
      <vt:lpstr>The Buddha</vt:lpstr>
      <vt:lpstr>Relation to Hinduism</vt:lpstr>
      <vt:lpstr>Theravada buddhism</vt:lpstr>
      <vt:lpstr>Mahayana Buddhism</vt:lpstr>
      <vt:lpstr>Vajrayana Buddhism</vt:lpstr>
      <vt:lpstr>Three Refuges/Jewels</vt:lpstr>
      <vt:lpstr>In a nutshell</vt:lpstr>
      <vt:lpstr>Discussion</vt:lpstr>
      <vt:lpstr>Judaism</vt:lpstr>
      <vt:lpstr>Ancient Judaism</vt:lpstr>
      <vt:lpstr>Battles over the Land</vt:lpstr>
      <vt:lpstr>Orthodox Judaism</vt:lpstr>
      <vt:lpstr>Conservative Judaism</vt:lpstr>
      <vt:lpstr>Reform Judaism</vt:lpstr>
      <vt:lpstr>Reconstructionist Judaism</vt:lpstr>
      <vt:lpstr>In a nutshell</vt:lpstr>
      <vt:lpstr>Discussion</vt:lpstr>
      <vt:lpstr>Christianity</vt:lpstr>
      <vt:lpstr>Jesus of nazareth</vt:lpstr>
      <vt:lpstr>Orthodox Church</vt:lpstr>
      <vt:lpstr>Roman Catholic Church</vt:lpstr>
      <vt:lpstr>Protestant Churches</vt:lpstr>
      <vt:lpstr>Distinctive beliefs and practices</vt:lpstr>
      <vt:lpstr>In a nutshell</vt:lpstr>
      <vt:lpstr>Discussion</vt:lpstr>
      <vt:lpstr>Islam</vt:lpstr>
      <vt:lpstr>Muhammad</vt:lpstr>
      <vt:lpstr>Relation to Judaism and Christianity</vt:lpstr>
      <vt:lpstr>Sunni</vt:lpstr>
      <vt:lpstr>Shia</vt:lpstr>
      <vt:lpstr>Five pillars of Islam</vt:lpstr>
      <vt:lpstr>In a nutshell</vt:lpstr>
      <vt:lpstr>Discussion</vt:lpstr>
      <vt:lpstr>PowerPoint Presentation</vt:lpstr>
      <vt:lpstr>Reflection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History of World Religions</dc:title>
  <dc:creator>Shelli Poe</dc:creator>
  <cp:lastModifiedBy>Shelli Poe</cp:lastModifiedBy>
  <cp:revision>17</cp:revision>
  <dcterms:created xsi:type="dcterms:W3CDTF">2024-02-01T18:56:27Z</dcterms:created>
  <dcterms:modified xsi:type="dcterms:W3CDTF">2024-02-14T14:34:47Z</dcterms:modified>
</cp:coreProperties>
</file>