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87" r:id="rId5"/>
    <p:sldId id="288" r:id="rId6"/>
    <p:sldId id="285" r:id="rId7"/>
    <p:sldId id="289" r:id="rId8"/>
    <p:sldId id="266" r:id="rId9"/>
    <p:sldId id="284" r:id="rId10"/>
    <p:sldId id="276" r:id="rId11"/>
    <p:sldId id="277" r:id="rId12"/>
    <p:sldId id="273" r:id="rId13"/>
    <p:sldId id="294" r:id="rId14"/>
    <p:sldId id="290" r:id="rId15"/>
    <p:sldId id="292" r:id="rId16"/>
    <p:sldId id="291" r:id="rId17"/>
    <p:sldId id="293" r:id="rId18"/>
    <p:sldId id="295" r:id="rId19"/>
    <p:sldId id="296" r:id="rId20"/>
    <p:sldId id="275" r:id="rId21"/>
  </p:sldIdLst>
  <p:sldSz cx="12192000" cy="6858000"/>
  <p:notesSz cx="6858000" cy="9144000"/>
  <p:embeddedFontLst>
    <p:embeddedFont>
      <p:font typeface="ADLaM Display" panose="02010000000000000000" pitchFamily="2" charset="0"/>
      <p:regular r:id="rId23"/>
    </p:embeddedFont>
    <p:embeddedFont>
      <p:font typeface="Congenial" panose="02000503040000020004"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09"/>
    <a:srgbClr val="DA6D00"/>
    <a:srgbClr val="FF9933"/>
    <a:srgbClr val="22B430"/>
    <a:srgbClr val="33D943"/>
    <a:srgbClr val="26C835"/>
    <a:srgbClr val="50DE5E"/>
    <a:srgbClr val="FFE6CD"/>
    <a:srgbClr val="FFC78F"/>
    <a:srgbClr val="E08C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2" autoAdjust="0"/>
    <p:restoredTop sz="84262" autoAdjust="0"/>
  </p:normalViewPr>
  <p:slideViewPr>
    <p:cSldViewPr snapToGrid="0">
      <p:cViewPr varScale="1">
        <p:scale>
          <a:sx n="85" d="100"/>
          <a:sy n="85"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n, Joseph" userId="73cb3659-b0e0-459e-bc80-42b3841cf8ad" providerId="ADAL" clId="{CF480C5A-EBA9-4D24-98D0-2E1266443DF2}"/>
    <pc:docChg chg="undo custSel addSld delSld modSld">
      <pc:chgData name="Bean, Joseph" userId="73cb3659-b0e0-459e-bc80-42b3841cf8ad" providerId="ADAL" clId="{CF480C5A-EBA9-4D24-98D0-2E1266443DF2}" dt="2025-06-26T13:58:20.618" v="546" actId="1076"/>
      <pc:docMkLst>
        <pc:docMk/>
      </pc:docMkLst>
      <pc:sldChg chg="addSp modSp mod modAnim">
        <pc:chgData name="Bean, Joseph" userId="73cb3659-b0e0-459e-bc80-42b3841cf8ad" providerId="ADAL" clId="{CF480C5A-EBA9-4D24-98D0-2E1266443DF2}" dt="2025-06-25T14:13:40.427" v="317"/>
        <pc:sldMkLst>
          <pc:docMk/>
          <pc:sldMk cId="1882732535" sldId="266"/>
        </pc:sldMkLst>
        <pc:spChg chg="mod">
          <ac:chgData name="Bean, Joseph" userId="73cb3659-b0e0-459e-bc80-42b3841cf8ad" providerId="ADAL" clId="{CF480C5A-EBA9-4D24-98D0-2E1266443DF2}" dt="2025-06-25T14:13:18.552" v="313" actId="1076"/>
          <ac:spMkLst>
            <pc:docMk/>
            <pc:sldMk cId="1882732535" sldId="266"/>
            <ac:spMk id="2" creationId="{B8880357-D917-711D-B8D5-F22DFEC280E7}"/>
          </ac:spMkLst>
        </pc:spChg>
        <pc:spChg chg="mod">
          <ac:chgData name="Bean, Joseph" userId="73cb3659-b0e0-459e-bc80-42b3841cf8ad" providerId="ADAL" clId="{CF480C5A-EBA9-4D24-98D0-2E1266443DF2}" dt="2025-06-25T14:12:54.521" v="305" actId="1076"/>
          <ac:spMkLst>
            <pc:docMk/>
            <pc:sldMk cId="1882732535" sldId="266"/>
            <ac:spMk id="6" creationId="{6B8825AB-AB7A-22D6-7E4D-D9CB6F44E981}"/>
          </ac:spMkLst>
        </pc:spChg>
        <pc:picChg chg="add mod ord">
          <ac:chgData name="Bean, Joseph" userId="73cb3659-b0e0-459e-bc80-42b3841cf8ad" providerId="ADAL" clId="{CF480C5A-EBA9-4D24-98D0-2E1266443DF2}" dt="2025-06-25T14:13:14.240" v="312" actId="1076"/>
          <ac:picMkLst>
            <pc:docMk/>
            <pc:sldMk cId="1882732535" sldId="266"/>
            <ac:picMk id="8" creationId="{56139484-7A04-153E-09A1-2E85D4C40A13}"/>
          </ac:picMkLst>
        </pc:picChg>
      </pc:sldChg>
      <pc:sldChg chg="addSp delSp">
        <pc:chgData name="Bean, Joseph" userId="73cb3659-b0e0-459e-bc80-42b3841cf8ad" providerId="ADAL" clId="{CF480C5A-EBA9-4D24-98D0-2E1266443DF2}" dt="2025-06-26T01:25:44.585" v="519" actId="478"/>
        <pc:sldMkLst>
          <pc:docMk/>
          <pc:sldMk cId="2323486554" sldId="273"/>
        </pc:sldMkLst>
        <pc:spChg chg="add del">
          <ac:chgData name="Bean, Joseph" userId="73cb3659-b0e0-459e-bc80-42b3841cf8ad" providerId="ADAL" clId="{CF480C5A-EBA9-4D24-98D0-2E1266443DF2}" dt="2025-06-26T01:25:44.585" v="519" actId="478"/>
          <ac:spMkLst>
            <pc:docMk/>
            <pc:sldMk cId="2323486554" sldId="273"/>
            <ac:spMk id="11" creationId="{7D4850CB-8AF2-8959-933B-CE863B7995AC}"/>
          </ac:spMkLst>
        </pc:spChg>
      </pc:sldChg>
      <pc:sldChg chg="addSp modSp mod">
        <pc:chgData name="Bean, Joseph" userId="73cb3659-b0e0-459e-bc80-42b3841cf8ad" providerId="ADAL" clId="{CF480C5A-EBA9-4D24-98D0-2E1266443DF2}" dt="2025-06-25T15:09:08.241" v="451" actId="1076"/>
        <pc:sldMkLst>
          <pc:docMk/>
          <pc:sldMk cId="3788612253" sldId="275"/>
        </pc:sldMkLst>
        <pc:spChg chg="mod">
          <ac:chgData name="Bean, Joseph" userId="73cb3659-b0e0-459e-bc80-42b3841cf8ad" providerId="ADAL" clId="{CF480C5A-EBA9-4D24-98D0-2E1266443DF2}" dt="2025-06-25T15:09:08.241" v="451" actId="1076"/>
          <ac:spMkLst>
            <pc:docMk/>
            <pc:sldMk cId="3788612253" sldId="275"/>
            <ac:spMk id="2" creationId="{B913B40B-5532-53B6-76C4-CD0FA3301A15}"/>
          </ac:spMkLst>
        </pc:spChg>
        <pc:spChg chg="mod">
          <ac:chgData name="Bean, Joseph" userId="73cb3659-b0e0-459e-bc80-42b3841cf8ad" providerId="ADAL" clId="{CF480C5A-EBA9-4D24-98D0-2E1266443DF2}" dt="2025-06-25T15:09:08.241" v="451" actId="1076"/>
          <ac:spMkLst>
            <pc:docMk/>
            <pc:sldMk cId="3788612253" sldId="275"/>
            <ac:spMk id="8" creationId="{C97A038A-F1E9-72C4-3595-8AC3F681DB05}"/>
          </ac:spMkLst>
        </pc:spChg>
        <pc:picChg chg="add mod">
          <ac:chgData name="Bean, Joseph" userId="73cb3659-b0e0-459e-bc80-42b3841cf8ad" providerId="ADAL" clId="{CF480C5A-EBA9-4D24-98D0-2E1266443DF2}" dt="2025-06-25T15:08:49.112" v="449" actId="1076"/>
          <ac:picMkLst>
            <pc:docMk/>
            <pc:sldMk cId="3788612253" sldId="275"/>
            <ac:picMk id="3" creationId="{BC3A82FA-732C-BED7-7368-6A22E65CCDC5}"/>
          </ac:picMkLst>
        </pc:picChg>
        <pc:picChg chg="mod">
          <ac:chgData name="Bean, Joseph" userId="73cb3659-b0e0-459e-bc80-42b3841cf8ad" providerId="ADAL" clId="{CF480C5A-EBA9-4D24-98D0-2E1266443DF2}" dt="2025-06-25T15:08:42.534" v="445" actId="1076"/>
          <ac:picMkLst>
            <pc:docMk/>
            <pc:sldMk cId="3788612253" sldId="275"/>
            <ac:picMk id="1026" creationId="{7C9F2E33-8052-6AB2-D5DB-292578479287}"/>
          </ac:picMkLst>
        </pc:picChg>
      </pc:sldChg>
      <pc:sldChg chg="addSp delSp modSp mod modAnim">
        <pc:chgData name="Bean, Joseph" userId="73cb3659-b0e0-459e-bc80-42b3841cf8ad" providerId="ADAL" clId="{CF480C5A-EBA9-4D24-98D0-2E1266443DF2}" dt="2025-06-26T00:54:54.542" v="517" actId="1076"/>
        <pc:sldMkLst>
          <pc:docMk/>
          <pc:sldMk cId="1804253578" sldId="284"/>
        </pc:sldMkLst>
        <pc:spChg chg="mod">
          <ac:chgData name="Bean, Joseph" userId="73cb3659-b0e0-459e-bc80-42b3841cf8ad" providerId="ADAL" clId="{CF480C5A-EBA9-4D24-98D0-2E1266443DF2}" dt="2025-06-25T15:12:50.225" v="454" actId="14100"/>
          <ac:spMkLst>
            <pc:docMk/>
            <pc:sldMk cId="1804253578" sldId="284"/>
            <ac:spMk id="3" creationId="{1D504374-D1A0-7E4A-250B-626CF63C02CB}"/>
          </ac:spMkLst>
        </pc:spChg>
        <pc:spChg chg="mod">
          <ac:chgData name="Bean, Joseph" userId="73cb3659-b0e0-459e-bc80-42b3841cf8ad" providerId="ADAL" clId="{CF480C5A-EBA9-4D24-98D0-2E1266443DF2}" dt="2025-06-26T00:54:54.542" v="517" actId="1076"/>
          <ac:spMkLst>
            <pc:docMk/>
            <pc:sldMk cId="1804253578" sldId="284"/>
            <ac:spMk id="4" creationId="{BDE5C251-5A32-C3AC-1F1F-F167773DDCAF}"/>
          </ac:spMkLst>
        </pc:spChg>
        <pc:picChg chg="mod">
          <ac:chgData name="Bean, Joseph" userId="73cb3659-b0e0-459e-bc80-42b3841cf8ad" providerId="ADAL" clId="{CF480C5A-EBA9-4D24-98D0-2E1266443DF2}" dt="2025-06-25T15:16:07.070" v="493" actId="1076"/>
          <ac:picMkLst>
            <pc:docMk/>
            <pc:sldMk cId="1804253578" sldId="284"/>
            <ac:picMk id="1026" creationId="{354F6208-AACF-FDDB-68E3-B6C864032429}"/>
          </ac:picMkLst>
        </pc:picChg>
        <pc:picChg chg="add del mod">
          <ac:chgData name="Bean, Joseph" userId="73cb3659-b0e0-459e-bc80-42b3841cf8ad" providerId="ADAL" clId="{CF480C5A-EBA9-4D24-98D0-2E1266443DF2}" dt="2025-06-25T15:13:29.627" v="460" actId="478"/>
          <ac:picMkLst>
            <pc:docMk/>
            <pc:sldMk cId="1804253578" sldId="284"/>
            <ac:picMk id="5122" creationId="{B4F0CD95-8491-84D0-FCE5-7BCA1A72DFEC}"/>
          </ac:picMkLst>
        </pc:picChg>
        <pc:picChg chg="add del mod">
          <ac:chgData name="Bean, Joseph" userId="73cb3659-b0e0-459e-bc80-42b3841cf8ad" providerId="ADAL" clId="{CF480C5A-EBA9-4D24-98D0-2E1266443DF2}" dt="2025-06-25T15:13:39.520" v="464" actId="478"/>
          <ac:picMkLst>
            <pc:docMk/>
            <pc:sldMk cId="1804253578" sldId="284"/>
            <ac:picMk id="5124" creationId="{395B47B5-B974-656B-7D7B-13C873AD5775}"/>
          </ac:picMkLst>
        </pc:picChg>
        <pc:picChg chg="add del mod">
          <ac:chgData name="Bean, Joseph" userId="73cb3659-b0e0-459e-bc80-42b3841cf8ad" providerId="ADAL" clId="{CF480C5A-EBA9-4D24-98D0-2E1266443DF2}" dt="2025-06-25T15:15:28.596" v="480" actId="478"/>
          <ac:picMkLst>
            <pc:docMk/>
            <pc:sldMk cId="1804253578" sldId="284"/>
            <ac:picMk id="5126" creationId="{709D524C-A43D-472D-0AC3-A1B12A65CE58}"/>
          </ac:picMkLst>
        </pc:picChg>
        <pc:picChg chg="add del mod">
          <ac:chgData name="Bean, Joseph" userId="73cb3659-b0e0-459e-bc80-42b3841cf8ad" providerId="ADAL" clId="{CF480C5A-EBA9-4D24-98D0-2E1266443DF2}" dt="2025-06-25T15:15:18.335" v="477" actId="478"/>
          <ac:picMkLst>
            <pc:docMk/>
            <pc:sldMk cId="1804253578" sldId="284"/>
            <ac:picMk id="5128" creationId="{0DB32E04-C0B4-35ED-CE20-B3B6D1932903}"/>
          </ac:picMkLst>
        </pc:picChg>
        <pc:picChg chg="add del mod">
          <ac:chgData name="Bean, Joseph" userId="73cb3659-b0e0-459e-bc80-42b3841cf8ad" providerId="ADAL" clId="{CF480C5A-EBA9-4D24-98D0-2E1266443DF2}" dt="2025-06-25T15:15:36.348" v="484" actId="478"/>
          <ac:picMkLst>
            <pc:docMk/>
            <pc:sldMk cId="1804253578" sldId="284"/>
            <ac:picMk id="5130" creationId="{33605ABF-D140-AC54-168C-EED80CAB16F1}"/>
          </ac:picMkLst>
        </pc:picChg>
        <pc:picChg chg="add mod">
          <ac:chgData name="Bean, Joseph" userId="73cb3659-b0e0-459e-bc80-42b3841cf8ad" providerId="ADAL" clId="{CF480C5A-EBA9-4D24-98D0-2E1266443DF2}" dt="2025-06-25T15:17:14.712" v="497" actId="1076"/>
          <ac:picMkLst>
            <pc:docMk/>
            <pc:sldMk cId="1804253578" sldId="284"/>
            <ac:picMk id="5132" creationId="{BFEE358C-4525-9457-755B-C1438DE2CD3C}"/>
          </ac:picMkLst>
        </pc:picChg>
      </pc:sldChg>
      <pc:sldChg chg="modSp mod">
        <pc:chgData name="Bean, Joseph" userId="73cb3659-b0e0-459e-bc80-42b3841cf8ad" providerId="ADAL" clId="{CF480C5A-EBA9-4D24-98D0-2E1266443DF2}" dt="2025-06-26T13:58:20.618" v="546" actId="1076"/>
        <pc:sldMkLst>
          <pc:docMk/>
          <pc:sldMk cId="1368659804" sldId="288"/>
        </pc:sldMkLst>
        <pc:spChg chg="mod">
          <ac:chgData name="Bean, Joseph" userId="73cb3659-b0e0-459e-bc80-42b3841cf8ad" providerId="ADAL" clId="{CF480C5A-EBA9-4D24-98D0-2E1266443DF2}" dt="2025-06-26T13:58:20.618" v="546" actId="1076"/>
          <ac:spMkLst>
            <pc:docMk/>
            <pc:sldMk cId="1368659804" sldId="288"/>
            <ac:spMk id="2" creationId="{0C71160B-5F00-C74B-63CD-6E22F7AC8ED7}"/>
          </ac:spMkLst>
        </pc:spChg>
      </pc:sldChg>
      <pc:sldChg chg="addSp delSp modSp mod modAnim modNotesTx">
        <pc:chgData name="Bean, Joseph" userId="73cb3659-b0e0-459e-bc80-42b3841cf8ad" providerId="ADAL" clId="{CF480C5A-EBA9-4D24-98D0-2E1266443DF2}" dt="2025-06-25T14:32:49.321" v="408"/>
        <pc:sldMkLst>
          <pc:docMk/>
          <pc:sldMk cId="867349788" sldId="290"/>
        </pc:sldMkLst>
        <pc:spChg chg="add del mod">
          <ac:chgData name="Bean, Joseph" userId="73cb3659-b0e0-459e-bc80-42b3841cf8ad" providerId="ADAL" clId="{CF480C5A-EBA9-4D24-98D0-2E1266443DF2}" dt="2025-06-25T14:16:27.303" v="328" actId="478"/>
          <ac:spMkLst>
            <pc:docMk/>
            <pc:sldMk cId="867349788" sldId="290"/>
            <ac:spMk id="3" creationId="{4D50FB22-2503-C060-7905-CBAF1D359244}"/>
          </ac:spMkLst>
        </pc:spChg>
        <pc:spChg chg="add mod">
          <ac:chgData name="Bean, Joseph" userId="73cb3659-b0e0-459e-bc80-42b3841cf8ad" providerId="ADAL" clId="{CF480C5A-EBA9-4D24-98D0-2E1266443DF2}" dt="2025-06-25T14:17:55.896" v="355" actId="13822"/>
          <ac:spMkLst>
            <pc:docMk/>
            <pc:sldMk cId="867349788" sldId="290"/>
            <ac:spMk id="4" creationId="{DE9DA9A3-3A29-3B2A-A335-145CA5B63044}"/>
          </ac:spMkLst>
        </pc:spChg>
        <pc:spChg chg="mod">
          <ac:chgData name="Bean, Joseph" userId="73cb3659-b0e0-459e-bc80-42b3841cf8ad" providerId="ADAL" clId="{CF480C5A-EBA9-4D24-98D0-2E1266443DF2}" dt="2025-06-25T14:15:50.600" v="321" actId="1076"/>
          <ac:spMkLst>
            <pc:docMk/>
            <pc:sldMk cId="867349788" sldId="290"/>
            <ac:spMk id="8" creationId="{EBBE70D1-DBA4-30F9-3EBE-7F6AA4DF0F10}"/>
          </ac:spMkLst>
        </pc:spChg>
        <pc:spChg chg="mod">
          <ac:chgData name="Bean, Joseph" userId="73cb3659-b0e0-459e-bc80-42b3841cf8ad" providerId="ADAL" clId="{CF480C5A-EBA9-4D24-98D0-2E1266443DF2}" dt="2025-06-25T14:15:48.787" v="320" actId="1076"/>
          <ac:spMkLst>
            <pc:docMk/>
            <pc:sldMk cId="867349788" sldId="290"/>
            <ac:spMk id="1054" creationId="{8E1D2F00-E98A-42B4-5DF3-779967E94C53}"/>
          </ac:spMkLst>
        </pc:spChg>
        <pc:spChg chg="mod">
          <ac:chgData name="Bean, Joseph" userId="73cb3659-b0e0-459e-bc80-42b3841cf8ad" providerId="ADAL" clId="{CF480C5A-EBA9-4D24-98D0-2E1266443DF2}" dt="2025-06-25T14:26:58.188" v="380" actId="14100"/>
          <ac:spMkLst>
            <pc:docMk/>
            <pc:sldMk cId="867349788" sldId="290"/>
            <ac:spMk id="1055" creationId="{929E62C4-3C3F-E61F-C22C-F3ADF3BECAE5}"/>
          </ac:spMkLst>
        </pc:spChg>
        <pc:spChg chg="mod">
          <ac:chgData name="Bean, Joseph" userId="73cb3659-b0e0-459e-bc80-42b3841cf8ad" providerId="ADAL" clId="{CF480C5A-EBA9-4D24-98D0-2E1266443DF2}" dt="2025-06-25T14:27:04.547" v="382" actId="1076"/>
          <ac:spMkLst>
            <pc:docMk/>
            <pc:sldMk cId="867349788" sldId="290"/>
            <ac:spMk id="1059" creationId="{B44080E6-ACE0-7A34-6CCE-474F9F3BF065}"/>
          </ac:spMkLst>
        </pc:spChg>
        <pc:picChg chg="add mod ord">
          <ac:chgData name="Bean, Joseph" userId="73cb3659-b0e0-459e-bc80-42b3841cf8ad" providerId="ADAL" clId="{CF480C5A-EBA9-4D24-98D0-2E1266443DF2}" dt="2025-06-25T14:30:59.480" v="405" actId="1076"/>
          <ac:picMkLst>
            <pc:docMk/>
            <pc:sldMk cId="867349788" sldId="290"/>
            <ac:picMk id="6" creationId="{BC96DC6D-0A52-21D6-0A5A-638EA024EFF0}"/>
          </ac:picMkLst>
        </pc:picChg>
        <pc:picChg chg="mod">
          <ac:chgData name="Bean, Joseph" userId="73cb3659-b0e0-459e-bc80-42b3841cf8ad" providerId="ADAL" clId="{CF480C5A-EBA9-4D24-98D0-2E1266443DF2}" dt="2025-06-25T14:30:23.589" v="394" actId="1076"/>
          <ac:picMkLst>
            <pc:docMk/>
            <pc:sldMk cId="867349788" sldId="290"/>
            <ac:picMk id="1058" creationId="{990E72F8-2613-4BDC-FE46-E8DE3D81FFE0}"/>
          </ac:picMkLst>
        </pc:picChg>
        <pc:picChg chg="mod">
          <ac:chgData name="Bean, Joseph" userId="73cb3659-b0e0-459e-bc80-42b3841cf8ad" providerId="ADAL" clId="{CF480C5A-EBA9-4D24-98D0-2E1266443DF2}" dt="2025-06-25T14:30:21.183" v="393" actId="1076"/>
          <ac:picMkLst>
            <pc:docMk/>
            <pc:sldMk cId="867349788" sldId="290"/>
            <ac:picMk id="2052" creationId="{6005F8C5-9D6D-3D36-BDBA-BF55C9E6B559}"/>
          </ac:picMkLst>
        </pc:picChg>
        <pc:picChg chg="add del mod">
          <ac:chgData name="Bean, Joseph" userId="73cb3659-b0e0-459e-bc80-42b3841cf8ad" providerId="ADAL" clId="{CF480C5A-EBA9-4D24-98D0-2E1266443DF2}" dt="2025-06-25T14:28:13.300" v="392" actId="478"/>
          <ac:picMkLst>
            <pc:docMk/>
            <pc:sldMk cId="867349788" sldId="290"/>
            <ac:picMk id="3074" creationId="{7615BC12-D984-0B10-A0CD-33DF7C5D23F0}"/>
          </ac:picMkLst>
        </pc:picChg>
      </pc:sldChg>
      <pc:sldChg chg="modNotesTx">
        <pc:chgData name="Bean, Joseph" userId="73cb3659-b0e0-459e-bc80-42b3841cf8ad" providerId="ADAL" clId="{CF480C5A-EBA9-4D24-98D0-2E1266443DF2}" dt="2025-06-25T13:52:50.844" v="248" actId="20577"/>
        <pc:sldMkLst>
          <pc:docMk/>
          <pc:sldMk cId="985022066" sldId="291"/>
        </pc:sldMkLst>
      </pc:sldChg>
      <pc:sldChg chg="modSp mod modAnim modNotesTx">
        <pc:chgData name="Bean, Joseph" userId="73cb3659-b0e0-459e-bc80-42b3841cf8ad" providerId="ADAL" clId="{CF480C5A-EBA9-4D24-98D0-2E1266443DF2}" dt="2025-06-25T14:34:09.337" v="411"/>
        <pc:sldMkLst>
          <pc:docMk/>
          <pc:sldMk cId="2382201390" sldId="292"/>
        </pc:sldMkLst>
        <pc:spChg chg="mod">
          <ac:chgData name="Bean, Joseph" userId="73cb3659-b0e0-459e-bc80-42b3841cf8ad" providerId="ADAL" clId="{CF480C5A-EBA9-4D24-98D0-2E1266443DF2}" dt="2025-06-25T14:33:32.400" v="410" actId="1076"/>
          <ac:spMkLst>
            <pc:docMk/>
            <pc:sldMk cId="2382201390" sldId="292"/>
            <ac:spMk id="13" creationId="{502BB3D9-EDE7-FCBC-D3B7-16138FC3B0E4}"/>
          </ac:spMkLst>
        </pc:spChg>
        <pc:picChg chg="mod">
          <ac:chgData name="Bean, Joseph" userId="73cb3659-b0e0-459e-bc80-42b3841cf8ad" providerId="ADAL" clId="{CF480C5A-EBA9-4D24-98D0-2E1266443DF2}" dt="2025-06-25T14:33:27.603" v="409" actId="1076"/>
          <ac:picMkLst>
            <pc:docMk/>
            <pc:sldMk cId="2382201390" sldId="292"/>
            <ac:picMk id="12" creationId="{597B4D3A-B593-8CA3-2260-A609BB08E2B1}"/>
          </ac:picMkLst>
        </pc:picChg>
      </pc:sldChg>
      <pc:sldChg chg="addSp delSp modSp mod modAnim modNotesTx">
        <pc:chgData name="Bean, Joseph" userId="73cb3659-b0e0-459e-bc80-42b3841cf8ad" providerId="ADAL" clId="{CF480C5A-EBA9-4D24-98D0-2E1266443DF2}" dt="2025-06-25T13:52:38.255" v="245" actId="20577"/>
        <pc:sldMkLst>
          <pc:docMk/>
          <pc:sldMk cId="2241224821" sldId="293"/>
        </pc:sldMkLst>
        <pc:spChg chg="mod">
          <ac:chgData name="Bean, Joseph" userId="73cb3659-b0e0-459e-bc80-42b3841cf8ad" providerId="ADAL" clId="{CF480C5A-EBA9-4D24-98D0-2E1266443DF2}" dt="2025-06-25T13:51:03.837" v="240" actId="1076"/>
          <ac:spMkLst>
            <pc:docMk/>
            <pc:sldMk cId="2241224821" sldId="293"/>
            <ac:spMk id="2" creationId="{3166EFE0-61B7-F913-BC8A-0923401C24DB}"/>
          </ac:spMkLst>
        </pc:spChg>
        <pc:spChg chg="mod">
          <ac:chgData name="Bean, Joseph" userId="73cb3659-b0e0-459e-bc80-42b3841cf8ad" providerId="ADAL" clId="{CF480C5A-EBA9-4D24-98D0-2E1266443DF2}" dt="2025-06-25T13:36:18.881" v="52" actId="1076"/>
          <ac:spMkLst>
            <pc:docMk/>
            <pc:sldMk cId="2241224821" sldId="293"/>
            <ac:spMk id="3" creationId="{85FA66DE-89F9-995F-EF47-AB67FC70A28F}"/>
          </ac:spMkLst>
        </pc:spChg>
        <pc:spChg chg="mod">
          <ac:chgData name="Bean, Joseph" userId="73cb3659-b0e0-459e-bc80-42b3841cf8ad" providerId="ADAL" clId="{CF480C5A-EBA9-4D24-98D0-2E1266443DF2}" dt="2025-06-25T13:36:35.928" v="60" actId="1076"/>
          <ac:spMkLst>
            <pc:docMk/>
            <pc:sldMk cId="2241224821" sldId="293"/>
            <ac:spMk id="4" creationId="{688E194D-9E7B-2D10-4E41-84EB7F751771}"/>
          </ac:spMkLst>
        </pc:spChg>
        <pc:spChg chg="add mod">
          <ac:chgData name="Bean, Joseph" userId="73cb3659-b0e0-459e-bc80-42b3841cf8ad" providerId="ADAL" clId="{CF480C5A-EBA9-4D24-98D0-2E1266443DF2}" dt="2025-06-25T13:38:48.460" v="82" actId="1076"/>
          <ac:spMkLst>
            <pc:docMk/>
            <pc:sldMk cId="2241224821" sldId="293"/>
            <ac:spMk id="5" creationId="{EE5CF890-0E97-D144-697F-DD14D2C4DEB4}"/>
          </ac:spMkLst>
        </pc:spChg>
        <pc:spChg chg="mod">
          <ac:chgData name="Bean, Joseph" userId="73cb3659-b0e0-459e-bc80-42b3841cf8ad" providerId="ADAL" clId="{CF480C5A-EBA9-4D24-98D0-2E1266443DF2}" dt="2025-06-25T13:51:39.181" v="242" actId="1076"/>
          <ac:spMkLst>
            <pc:docMk/>
            <pc:sldMk cId="2241224821" sldId="293"/>
            <ac:spMk id="9" creationId="{B1C7DE5A-1474-381E-708C-7FF61F1F7E53}"/>
          </ac:spMkLst>
        </pc:spChg>
        <pc:spChg chg="mod">
          <ac:chgData name="Bean, Joseph" userId="73cb3659-b0e0-459e-bc80-42b3841cf8ad" providerId="ADAL" clId="{CF480C5A-EBA9-4D24-98D0-2E1266443DF2}" dt="2025-06-25T13:51:45.337" v="244" actId="1076"/>
          <ac:spMkLst>
            <pc:docMk/>
            <pc:sldMk cId="2241224821" sldId="293"/>
            <ac:spMk id="12" creationId="{439F27B9-A506-987E-7A7B-A6087259D888}"/>
          </ac:spMkLst>
        </pc:spChg>
        <pc:picChg chg="add mod">
          <ac:chgData name="Bean, Joseph" userId="73cb3659-b0e0-459e-bc80-42b3841cf8ad" providerId="ADAL" clId="{CF480C5A-EBA9-4D24-98D0-2E1266443DF2}" dt="2025-06-25T13:49:42.665" v="235" actId="16481"/>
          <ac:picMkLst>
            <pc:docMk/>
            <pc:sldMk cId="2241224821" sldId="293"/>
            <ac:picMk id="6" creationId="{84B655A4-1359-82AD-2B98-444DCC71564E}"/>
          </ac:picMkLst>
        </pc:picChg>
        <pc:picChg chg="add del mod">
          <ac:chgData name="Bean, Joseph" userId="73cb3659-b0e0-459e-bc80-42b3841cf8ad" providerId="ADAL" clId="{CF480C5A-EBA9-4D24-98D0-2E1266443DF2}" dt="2025-06-25T13:46:13.774" v="93" actId="478"/>
          <ac:picMkLst>
            <pc:docMk/>
            <pc:sldMk cId="2241224821" sldId="293"/>
            <ac:picMk id="8" creationId="{47E7C4C9-90DA-DFD1-F20E-049674BBB7BA}"/>
          </ac:picMkLst>
        </pc:picChg>
        <pc:picChg chg="add mod">
          <ac:chgData name="Bean, Joseph" userId="73cb3659-b0e0-459e-bc80-42b3841cf8ad" providerId="ADAL" clId="{CF480C5A-EBA9-4D24-98D0-2E1266443DF2}" dt="2025-06-25T13:51:41.009" v="243" actId="1076"/>
          <ac:picMkLst>
            <pc:docMk/>
            <pc:sldMk cId="2241224821" sldId="293"/>
            <ac:picMk id="11" creationId="{64A947A5-6EA0-C0D0-27F6-D57CC196809F}"/>
          </ac:picMkLst>
        </pc:picChg>
        <pc:picChg chg="mod">
          <ac:chgData name="Bean, Joseph" userId="73cb3659-b0e0-459e-bc80-42b3841cf8ad" providerId="ADAL" clId="{CF480C5A-EBA9-4D24-98D0-2E1266443DF2}" dt="2025-06-25T13:51:45.337" v="244" actId="1076"/>
          <ac:picMkLst>
            <pc:docMk/>
            <pc:sldMk cId="2241224821" sldId="293"/>
            <ac:picMk id="13" creationId="{30E37FED-86D8-ED7C-BECF-C89E8BB3CBCB}"/>
          </ac:picMkLst>
        </pc:picChg>
        <pc:picChg chg="mod">
          <ac:chgData name="Bean, Joseph" userId="73cb3659-b0e0-459e-bc80-42b3841cf8ad" providerId="ADAL" clId="{CF480C5A-EBA9-4D24-98D0-2E1266443DF2}" dt="2025-06-25T13:36:41.319" v="61" actId="14100"/>
          <ac:picMkLst>
            <pc:docMk/>
            <pc:sldMk cId="2241224821" sldId="293"/>
            <ac:picMk id="5128" creationId="{5060742A-94F7-FB9A-B50C-7210C3E05AC6}"/>
          </ac:picMkLst>
        </pc:picChg>
        <pc:picChg chg="mod">
          <ac:chgData name="Bean, Joseph" userId="73cb3659-b0e0-459e-bc80-42b3841cf8ad" providerId="ADAL" clId="{CF480C5A-EBA9-4D24-98D0-2E1266443DF2}" dt="2025-06-25T13:36:43.600" v="62" actId="14100"/>
          <ac:picMkLst>
            <pc:docMk/>
            <pc:sldMk cId="2241224821" sldId="293"/>
            <ac:picMk id="5130" creationId="{BF6761C1-B970-D7E4-3E53-58E920241998}"/>
          </ac:picMkLst>
        </pc:picChg>
        <pc:picChg chg="mod">
          <ac:chgData name="Bean, Joseph" userId="73cb3659-b0e0-459e-bc80-42b3841cf8ad" providerId="ADAL" clId="{CF480C5A-EBA9-4D24-98D0-2E1266443DF2}" dt="2025-06-25T13:51:39.181" v="242" actId="1076"/>
          <ac:picMkLst>
            <pc:docMk/>
            <pc:sldMk cId="2241224821" sldId="293"/>
            <ac:picMk id="5134" creationId="{0B9CCCDC-CD43-F2FE-5C88-A210A52A0D57}"/>
          </ac:picMkLst>
        </pc:picChg>
      </pc:sldChg>
      <pc:sldChg chg="modNotesTx">
        <pc:chgData name="Bean, Joseph" userId="73cb3659-b0e0-459e-bc80-42b3841cf8ad" providerId="ADAL" clId="{CF480C5A-EBA9-4D24-98D0-2E1266443DF2}" dt="2025-06-25T13:53:02.754" v="251" actId="20577"/>
        <pc:sldMkLst>
          <pc:docMk/>
          <pc:sldMk cId="870633199" sldId="294"/>
        </pc:sldMkLst>
      </pc:sldChg>
      <pc:sldChg chg="modNotesTx">
        <pc:chgData name="Bean, Joseph" userId="73cb3659-b0e0-459e-bc80-42b3841cf8ad" providerId="ADAL" clId="{CF480C5A-EBA9-4D24-98D0-2E1266443DF2}" dt="2025-06-25T13:52:46.883" v="247" actId="20577"/>
        <pc:sldMkLst>
          <pc:docMk/>
          <pc:sldMk cId="2670489391" sldId="295"/>
        </pc:sldMkLst>
      </pc:sldChg>
      <pc:sldChg chg="addSp delSp modSp mod modAnim modNotesTx">
        <pc:chgData name="Bean, Joseph" userId="73cb3659-b0e0-459e-bc80-42b3841cf8ad" providerId="ADAL" clId="{CF480C5A-EBA9-4D24-98D0-2E1266443DF2}" dt="2025-06-25T15:19:33.369" v="516" actId="20577"/>
        <pc:sldMkLst>
          <pc:docMk/>
          <pc:sldMk cId="2996643343" sldId="296"/>
        </pc:sldMkLst>
        <pc:spChg chg="mod">
          <ac:chgData name="Bean, Joseph" userId="73cb3659-b0e0-459e-bc80-42b3841cf8ad" providerId="ADAL" clId="{CF480C5A-EBA9-4D24-98D0-2E1266443DF2}" dt="2025-06-25T13:58:15.389" v="281" actId="1076"/>
          <ac:spMkLst>
            <pc:docMk/>
            <pc:sldMk cId="2996643343" sldId="296"/>
            <ac:spMk id="2" creationId="{A798687A-6E64-B88D-D387-E292F1D4D8EA}"/>
          </ac:spMkLst>
        </pc:spChg>
        <pc:spChg chg="mod">
          <ac:chgData name="Bean, Joseph" userId="73cb3659-b0e0-459e-bc80-42b3841cf8ad" providerId="ADAL" clId="{CF480C5A-EBA9-4D24-98D0-2E1266443DF2}" dt="2025-06-25T15:19:33.369" v="516" actId="20577"/>
          <ac:spMkLst>
            <pc:docMk/>
            <pc:sldMk cId="2996643343" sldId="296"/>
            <ac:spMk id="3" creationId="{0E469C80-2D3A-3943-C863-9ACE2655086D}"/>
          </ac:spMkLst>
        </pc:spChg>
        <pc:spChg chg="mod">
          <ac:chgData name="Bean, Joseph" userId="73cb3659-b0e0-459e-bc80-42b3841cf8ad" providerId="ADAL" clId="{CF480C5A-EBA9-4D24-98D0-2E1266443DF2}" dt="2025-06-25T14:01:37.576" v="291" actId="1076"/>
          <ac:spMkLst>
            <pc:docMk/>
            <pc:sldMk cId="2996643343" sldId="296"/>
            <ac:spMk id="6" creationId="{28304483-3C99-6FD6-BEA9-924B1B0E76EE}"/>
          </ac:spMkLst>
        </pc:spChg>
        <pc:picChg chg="mod">
          <ac:chgData name="Bean, Joseph" userId="73cb3659-b0e0-459e-bc80-42b3841cf8ad" providerId="ADAL" clId="{CF480C5A-EBA9-4D24-98D0-2E1266443DF2}" dt="2025-06-25T13:58:04.670" v="277" actId="1076"/>
          <ac:picMkLst>
            <pc:docMk/>
            <pc:sldMk cId="2996643343" sldId="296"/>
            <ac:picMk id="4" creationId="{5CDBEF66-B790-8B65-27F6-6EA8C55397B1}"/>
          </ac:picMkLst>
        </pc:picChg>
        <pc:picChg chg="mod">
          <ac:chgData name="Bean, Joseph" userId="73cb3659-b0e0-459e-bc80-42b3841cf8ad" providerId="ADAL" clId="{CF480C5A-EBA9-4D24-98D0-2E1266443DF2}" dt="2025-06-25T14:01:42.467" v="293" actId="1076"/>
          <ac:picMkLst>
            <pc:docMk/>
            <pc:sldMk cId="2996643343" sldId="296"/>
            <ac:picMk id="5" creationId="{FEB82ACE-0CE9-7952-9492-AB5D018BB91D}"/>
          </ac:picMkLst>
        </pc:picChg>
        <pc:picChg chg="add mod">
          <ac:chgData name="Bean, Joseph" userId="73cb3659-b0e0-459e-bc80-42b3841cf8ad" providerId="ADAL" clId="{CF480C5A-EBA9-4D24-98D0-2E1266443DF2}" dt="2025-06-25T14:01:45.326" v="295" actId="14100"/>
          <ac:picMkLst>
            <pc:docMk/>
            <pc:sldMk cId="2996643343" sldId="296"/>
            <ac:picMk id="8" creationId="{1E220F4A-73E4-0410-19CA-AA4655C92C52}"/>
          </ac:picMkLst>
        </pc:picChg>
        <pc:picChg chg="add del mod">
          <ac:chgData name="Bean, Joseph" userId="73cb3659-b0e0-459e-bc80-42b3841cf8ad" providerId="ADAL" clId="{CF480C5A-EBA9-4D24-98D0-2E1266443DF2}" dt="2025-06-25T13:57:02.256" v="260" actId="478"/>
          <ac:picMkLst>
            <pc:docMk/>
            <pc:sldMk cId="2996643343" sldId="296"/>
            <ac:picMk id="1026" creationId="{20BC3949-C02D-FBF0-5B0B-CFDB36AF22D0}"/>
          </ac:picMkLst>
        </pc:picChg>
        <pc:picChg chg="add mod">
          <ac:chgData name="Bean, Joseph" userId="73cb3659-b0e0-459e-bc80-42b3841cf8ad" providerId="ADAL" clId="{CF480C5A-EBA9-4D24-98D0-2E1266443DF2}" dt="2025-06-25T13:58:13.483" v="280" actId="1076"/>
          <ac:picMkLst>
            <pc:docMk/>
            <pc:sldMk cId="2996643343" sldId="296"/>
            <ac:picMk id="1028" creationId="{F66EE102-7EC2-0598-6274-0D64648F4304}"/>
          </ac:picMkLst>
        </pc:picChg>
        <pc:picChg chg="add del">
          <ac:chgData name="Bean, Joseph" userId="73cb3659-b0e0-459e-bc80-42b3841cf8ad" providerId="ADAL" clId="{CF480C5A-EBA9-4D24-98D0-2E1266443DF2}" dt="2025-06-25T13:59:37.442" v="283" actId="21"/>
          <ac:picMkLst>
            <pc:docMk/>
            <pc:sldMk cId="2996643343" sldId="296"/>
            <ac:picMk id="1030" creationId="{330958B1-B054-28BB-3C76-3C8EFFDE854B}"/>
          </ac:picMkLst>
        </pc:picChg>
        <pc:picChg chg="mod">
          <ac:chgData name="Bean, Joseph" userId="73cb3659-b0e0-459e-bc80-42b3841cf8ad" providerId="ADAL" clId="{CF480C5A-EBA9-4D24-98D0-2E1266443DF2}" dt="2025-06-25T15:11:14.726" v="452" actId="1076"/>
          <ac:picMkLst>
            <pc:docMk/>
            <pc:sldMk cId="2996643343" sldId="296"/>
            <ac:picMk id="2050" creationId="{4C9D120E-5883-2DFF-43BF-DEB7CC0695CC}"/>
          </ac:picMkLst>
        </pc:picChg>
        <pc:picChg chg="mod">
          <ac:chgData name="Bean, Joseph" userId="73cb3659-b0e0-459e-bc80-42b3841cf8ad" providerId="ADAL" clId="{CF480C5A-EBA9-4D24-98D0-2E1266443DF2}" dt="2025-06-25T15:11:21.335" v="453" actId="1076"/>
          <ac:picMkLst>
            <pc:docMk/>
            <pc:sldMk cId="2996643343" sldId="296"/>
            <ac:picMk id="2052" creationId="{40F5F941-9CCD-7059-95EE-781F91C98E71}"/>
          </ac:picMkLst>
        </pc:picChg>
      </pc:sldChg>
      <pc:sldChg chg="addSp delSp modSp add del mod modAnim">
        <pc:chgData name="Bean, Joseph" userId="73cb3659-b0e0-459e-bc80-42b3841cf8ad" providerId="ADAL" clId="{CF480C5A-EBA9-4D24-98D0-2E1266443DF2}" dt="2025-06-25T15:09:03.178" v="450" actId="47"/>
        <pc:sldMkLst>
          <pc:docMk/>
          <pc:sldMk cId="2391418769" sldId="297"/>
        </pc:sldMkLst>
        <pc:spChg chg="mod">
          <ac:chgData name="Bean, Joseph" userId="73cb3659-b0e0-459e-bc80-42b3841cf8ad" providerId="ADAL" clId="{CF480C5A-EBA9-4D24-98D0-2E1266443DF2}" dt="2025-06-25T15:08:04.515" v="436" actId="14100"/>
          <ac:spMkLst>
            <pc:docMk/>
            <pc:sldMk cId="2391418769" sldId="297"/>
            <ac:spMk id="2" creationId="{E7825F17-9B6B-70CC-749F-841965761ACC}"/>
          </ac:spMkLst>
        </pc:spChg>
        <pc:spChg chg="del">
          <ac:chgData name="Bean, Joseph" userId="73cb3659-b0e0-459e-bc80-42b3841cf8ad" providerId="ADAL" clId="{CF480C5A-EBA9-4D24-98D0-2E1266443DF2}" dt="2025-06-25T14:38:57.513" v="414" actId="478"/>
          <ac:spMkLst>
            <pc:docMk/>
            <pc:sldMk cId="2391418769" sldId="297"/>
            <ac:spMk id="3" creationId="{EEA81CD7-7349-1D46-7671-35B8C6BEA617}"/>
          </ac:spMkLst>
        </pc:spChg>
        <pc:spChg chg="del">
          <ac:chgData name="Bean, Joseph" userId="73cb3659-b0e0-459e-bc80-42b3841cf8ad" providerId="ADAL" clId="{CF480C5A-EBA9-4D24-98D0-2E1266443DF2}" dt="2025-06-25T14:38:57.513" v="414" actId="478"/>
          <ac:spMkLst>
            <pc:docMk/>
            <pc:sldMk cId="2391418769" sldId="297"/>
            <ac:spMk id="6" creationId="{AFFB0377-CFCF-E7DC-6C73-21BEF947C9CF}"/>
          </ac:spMkLst>
        </pc:spChg>
        <pc:picChg chg="del">
          <ac:chgData name="Bean, Joseph" userId="73cb3659-b0e0-459e-bc80-42b3841cf8ad" providerId="ADAL" clId="{CF480C5A-EBA9-4D24-98D0-2E1266443DF2}" dt="2025-06-25T14:38:57.513" v="414" actId="478"/>
          <ac:picMkLst>
            <pc:docMk/>
            <pc:sldMk cId="2391418769" sldId="297"/>
            <ac:picMk id="4" creationId="{2F011857-69CD-C5D6-B6AB-EF7C3B359B11}"/>
          </ac:picMkLst>
        </pc:picChg>
        <pc:picChg chg="del">
          <ac:chgData name="Bean, Joseph" userId="73cb3659-b0e0-459e-bc80-42b3841cf8ad" providerId="ADAL" clId="{CF480C5A-EBA9-4D24-98D0-2E1266443DF2}" dt="2025-06-25T14:38:57.513" v="414" actId="478"/>
          <ac:picMkLst>
            <pc:docMk/>
            <pc:sldMk cId="2391418769" sldId="297"/>
            <ac:picMk id="5" creationId="{24CA567F-1A8A-AF36-5925-0666EF2F4997}"/>
          </ac:picMkLst>
        </pc:picChg>
        <pc:picChg chg="del">
          <ac:chgData name="Bean, Joseph" userId="73cb3659-b0e0-459e-bc80-42b3841cf8ad" providerId="ADAL" clId="{CF480C5A-EBA9-4D24-98D0-2E1266443DF2}" dt="2025-06-25T14:38:57.513" v="414" actId="478"/>
          <ac:picMkLst>
            <pc:docMk/>
            <pc:sldMk cId="2391418769" sldId="297"/>
            <ac:picMk id="8" creationId="{4D4DF1E0-BC26-A427-498C-9E74D8D27362}"/>
          </ac:picMkLst>
        </pc:picChg>
        <pc:picChg chg="del">
          <ac:chgData name="Bean, Joseph" userId="73cb3659-b0e0-459e-bc80-42b3841cf8ad" providerId="ADAL" clId="{CF480C5A-EBA9-4D24-98D0-2E1266443DF2}" dt="2025-06-25T14:38:57.513" v="414" actId="478"/>
          <ac:picMkLst>
            <pc:docMk/>
            <pc:sldMk cId="2391418769" sldId="297"/>
            <ac:picMk id="1028" creationId="{2899F78C-0280-4DB9-7C4A-C5E034F3E989}"/>
          </ac:picMkLst>
        </pc:picChg>
        <pc:picChg chg="del">
          <ac:chgData name="Bean, Joseph" userId="73cb3659-b0e0-459e-bc80-42b3841cf8ad" providerId="ADAL" clId="{CF480C5A-EBA9-4D24-98D0-2E1266443DF2}" dt="2025-06-25T14:38:57.513" v="414" actId="478"/>
          <ac:picMkLst>
            <pc:docMk/>
            <pc:sldMk cId="2391418769" sldId="297"/>
            <ac:picMk id="2050" creationId="{86A5DE15-0866-09D8-09DA-A4287D225592}"/>
          </ac:picMkLst>
        </pc:picChg>
        <pc:picChg chg="del">
          <ac:chgData name="Bean, Joseph" userId="73cb3659-b0e0-459e-bc80-42b3841cf8ad" providerId="ADAL" clId="{CF480C5A-EBA9-4D24-98D0-2E1266443DF2}" dt="2025-06-25T14:38:57.513" v="414" actId="478"/>
          <ac:picMkLst>
            <pc:docMk/>
            <pc:sldMk cId="2391418769" sldId="297"/>
            <ac:picMk id="2052" creationId="{9A253193-B725-65B8-C4C4-BB21C3E0D36F}"/>
          </ac:picMkLst>
        </pc:picChg>
        <pc:picChg chg="add mod">
          <ac:chgData name="Bean, Joseph" userId="73cb3659-b0e0-459e-bc80-42b3841cf8ad" providerId="ADAL" clId="{CF480C5A-EBA9-4D24-98D0-2E1266443DF2}" dt="2025-06-25T15:08:10.186" v="438" actId="14100"/>
          <ac:picMkLst>
            <pc:docMk/>
            <pc:sldMk cId="2391418769" sldId="297"/>
            <ac:picMk id="4098" creationId="{DE4DB733-4374-BF8B-4658-8AC9461625A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F966A-0A78-4E98-B5F4-6DA036E620CA}"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0240C-5D4B-4556-8947-09DF8AC34EDD}" type="slidenum">
              <a:rPr lang="en-US" smtClean="0"/>
              <a:t>‹#›</a:t>
            </a:fld>
            <a:endParaRPr lang="en-US"/>
          </a:p>
        </p:txBody>
      </p:sp>
    </p:spTree>
    <p:extLst>
      <p:ext uri="{BB962C8B-B14F-4D97-AF65-F5344CB8AC3E}">
        <p14:creationId xmlns:p14="http://schemas.microsoft.com/office/powerpoint/2010/main" val="608817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51BB-A3D9-51FB-FC1E-777F374F7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D3CBE-274A-7CA9-368F-44A8C050B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CF85F-BA5B-59FA-6147-252B92BE17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F9C687-461E-0B94-30C6-7A3A620B1F95}"/>
              </a:ext>
            </a:extLst>
          </p:cNvPr>
          <p:cNvSpPr>
            <a:spLocks noGrp="1"/>
          </p:cNvSpPr>
          <p:nvPr>
            <p:ph type="sldNum" sz="quarter" idx="5"/>
          </p:nvPr>
        </p:nvSpPr>
        <p:spPr/>
        <p:txBody>
          <a:bodyPr/>
          <a:lstStyle/>
          <a:p>
            <a:fld id="{9B30240C-5D4B-4556-8947-09DF8AC34EDD}" type="slidenum">
              <a:rPr lang="en-US" smtClean="0"/>
              <a:t>2</a:t>
            </a:fld>
            <a:endParaRPr lang="en-US"/>
          </a:p>
        </p:txBody>
      </p:sp>
    </p:spTree>
    <p:extLst>
      <p:ext uri="{BB962C8B-B14F-4D97-AF65-F5344CB8AC3E}">
        <p14:creationId xmlns:p14="http://schemas.microsoft.com/office/powerpoint/2010/main" val="2298247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43DC0-CA46-A910-AC32-EEA737699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90059-30EC-7B93-8F0F-6DAB1413B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FBE5C-27CD-D392-A359-4161325049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6E9A72-0698-C60E-9465-CFA25786E682}"/>
              </a:ext>
            </a:extLst>
          </p:cNvPr>
          <p:cNvSpPr>
            <a:spLocks noGrp="1"/>
          </p:cNvSpPr>
          <p:nvPr>
            <p:ph type="sldNum" sz="quarter" idx="5"/>
          </p:nvPr>
        </p:nvSpPr>
        <p:spPr/>
        <p:txBody>
          <a:bodyPr/>
          <a:lstStyle/>
          <a:p>
            <a:fld id="{9B30240C-5D4B-4556-8947-09DF8AC34EDD}" type="slidenum">
              <a:rPr lang="en-US" smtClean="0"/>
              <a:t>12</a:t>
            </a:fld>
            <a:endParaRPr lang="en-US"/>
          </a:p>
        </p:txBody>
      </p:sp>
    </p:spTree>
    <p:extLst>
      <p:ext uri="{BB962C8B-B14F-4D97-AF65-F5344CB8AC3E}">
        <p14:creationId xmlns:p14="http://schemas.microsoft.com/office/powerpoint/2010/main" val="4148608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944F-BE4F-F09F-ADA5-9476AD12F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8FE23-7641-ECE7-FB95-0041A1146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D8A22-16F4-EA0F-9AF3-1CB6C4F9AE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3C39A4-73AE-5DB3-17E7-F0F96BE8B552}"/>
              </a:ext>
            </a:extLst>
          </p:cNvPr>
          <p:cNvSpPr>
            <a:spLocks noGrp="1"/>
          </p:cNvSpPr>
          <p:nvPr>
            <p:ph type="sldNum" sz="quarter" idx="5"/>
          </p:nvPr>
        </p:nvSpPr>
        <p:spPr/>
        <p:txBody>
          <a:bodyPr/>
          <a:lstStyle/>
          <a:p>
            <a:fld id="{9B30240C-5D4B-4556-8947-09DF8AC34EDD}" type="slidenum">
              <a:rPr lang="en-US" smtClean="0"/>
              <a:t>13</a:t>
            </a:fld>
            <a:endParaRPr lang="en-US"/>
          </a:p>
        </p:txBody>
      </p:sp>
    </p:spTree>
    <p:extLst>
      <p:ext uri="{BB962C8B-B14F-4D97-AF65-F5344CB8AC3E}">
        <p14:creationId xmlns:p14="http://schemas.microsoft.com/office/powerpoint/2010/main" val="24597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E42B-F409-873D-1B95-579E77EB5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D2255-A0DC-4489-4762-1BC794249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7A7AF-9209-8DE1-F556-7E2DD1BE15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CDCF24-234F-7A5A-CFB4-7B676C3F483C}"/>
              </a:ext>
            </a:extLst>
          </p:cNvPr>
          <p:cNvSpPr>
            <a:spLocks noGrp="1"/>
          </p:cNvSpPr>
          <p:nvPr>
            <p:ph type="sldNum" sz="quarter" idx="5"/>
          </p:nvPr>
        </p:nvSpPr>
        <p:spPr/>
        <p:txBody>
          <a:bodyPr/>
          <a:lstStyle/>
          <a:p>
            <a:fld id="{9B30240C-5D4B-4556-8947-09DF8AC34EDD}" type="slidenum">
              <a:rPr lang="en-US" smtClean="0"/>
              <a:t>14</a:t>
            </a:fld>
            <a:endParaRPr lang="en-US"/>
          </a:p>
        </p:txBody>
      </p:sp>
    </p:spTree>
    <p:extLst>
      <p:ext uri="{BB962C8B-B14F-4D97-AF65-F5344CB8AC3E}">
        <p14:creationId xmlns:p14="http://schemas.microsoft.com/office/powerpoint/2010/main" val="1960208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0B16D-4981-6C38-32A8-F32746D93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6841A-33AE-A312-B2D8-EA05090AC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FEBEE-6F27-3E0B-26C6-E3B435CB6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A4DCAF-FD88-B8C2-3DE9-D95620716FD8}"/>
              </a:ext>
            </a:extLst>
          </p:cNvPr>
          <p:cNvSpPr>
            <a:spLocks noGrp="1"/>
          </p:cNvSpPr>
          <p:nvPr>
            <p:ph type="sldNum" sz="quarter" idx="5"/>
          </p:nvPr>
        </p:nvSpPr>
        <p:spPr/>
        <p:txBody>
          <a:bodyPr/>
          <a:lstStyle/>
          <a:p>
            <a:fld id="{9B30240C-5D4B-4556-8947-09DF8AC34EDD}" type="slidenum">
              <a:rPr lang="en-US" smtClean="0"/>
              <a:t>15</a:t>
            </a:fld>
            <a:endParaRPr lang="en-US"/>
          </a:p>
        </p:txBody>
      </p:sp>
    </p:spTree>
    <p:extLst>
      <p:ext uri="{BB962C8B-B14F-4D97-AF65-F5344CB8AC3E}">
        <p14:creationId xmlns:p14="http://schemas.microsoft.com/office/powerpoint/2010/main" val="1120987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FBD68-ECCE-4E8B-7617-4810B08E1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3099C-0F41-9EA1-0A2D-1E23747D8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26931-E812-7967-BBF3-4B12E0F9B4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7856EE-3E34-BCB5-A115-C6AEA54F6E0A}"/>
              </a:ext>
            </a:extLst>
          </p:cNvPr>
          <p:cNvSpPr>
            <a:spLocks noGrp="1"/>
          </p:cNvSpPr>
          <p:nvPr>
            <p:ph type="sldNum" sz="quarter" idx="5"/>
          </p:nvPr>
        </p:nvSpPr>
        <p:spPr/>
        <p:txBody>
          <a:bodyPr/>
          <a:lstStyle/>
          <a:p>
            <a:fld id="{9B30240C-5D4B-4556-8947-09DF8AC34EDD}" type="slidenum">
              <a:rPr lang="en-US" smtClean="0"/>
              <a:t>16</a:t>
            </a:fld>
            <a:endParaRPr lang="en-US"/>
          </a:p>
        </p:txBody>
      </p:sp>
    </p:spTree>
    <p:extLst>
      <p:ext uri="{BB962C8B-B14F-4D97-AF65-F5344CB8AC3E}">
        <p14:creationId xmlns:p14="http://schemas.microsoft.com/office/powerpoint/2010/main" val="168452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CDDCC-9526-3AD8-1344-0BE00D7D2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34E66-8AF6-2ABA-E791-F96BE46E6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DAA49-DA2E-B369-BC86-BD48EF37A36F}"/>
              </a:ext>
            </a:extLst>
          </p:cNvPr>
          <p:cNvSpPr>
            <a:spLocks noGrp="1"/>
          </p:cNvSpPr>
          <p:nvPr>
            <p:ph type="body" idx="1"/>
          </p:nvPr>
        </p:nvSpPr>
        <p:spPr/>
        <p:txBody>
          <a:bodyPr/>
          <a:lstStyle/>
          <a:p>
            <a:r>
              <a:rPr lang="en-US" dirty="0"/>
              <a:t>Story of wasting child</a:t>
            </a:r>
          </a:p>
          <a:p>
            <a:r>
              <a:rPr lang="en-US" dirty="0"/>
              <a:t>Very common today – statistics next slide, most people will have personal experience</a:t>
            </a:r>
          </a:p>
          <a:p>
            <a:r>
              <a:rPr lang="en-US" dirty="0"/>
              <a:t>Topics – history, types of diabetes, normal physiology, </a:t>
            </a:r>
          </a:p>
        </p:txBody>
      </p:sp>
      <p:sp>
        <p:nvSpPr>
          <p:cNvPr id="4" name="Slide Number Placeholder 3">
            <a:extLst>
              <a:ext uri="{FF2B5EF4-FFF2-40B4-BE49-F238E27FC236}">
                <a16:creationId xmlns:a16="http://schemas.microsoft.com/office/drawing/2014/main" id="{252EAD5E-3F7D-46AA-5CC0-673633AA7B5B}"/>
              </a:ext>
            </a:extLst>
          </p:cNvPr>
          <p:cNvSpPr>
            <a:spLocks noGrp="1"/>
          </p:cNvSpPr>
          <p:nvPr>
            <p:ph type="sldNum" sz="quarter" idx="5"/>
          </p:nvPr>
        </p:nvSpPr>
        <p:spPr/>
        <p:txBody>
          <a:bodyPr/>
          <a:lstStyle/>
          <a:p>
            <a:fld id="{9B30240C-5D4B-4556-8947-09DF8AC34EDD}" type="slidenum">
              <a:rPr lang="en-US" smtClean="0"/>
              <a:t>3</a:t>
            </a:fld>
            <a:endParaRPr lang="en-US"/>
          </a:p>
        </p:txBody>
      </p:sp>
    </p:spTree>
    <p:extLst>
      <p:ext uri="{BB962C8B-B14F-4D97-AF65-F5344CB8AC3E}">
        <p14:creationId xmlns:p14="http://schemas.microsoft.com/office/powerpoint/2010/main" val="2258184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343E8-07F9-DF34-4CE9-E252D20C0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B53FC-CCED-175C-A15B-31D6AD25F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D544F-5121-6EBB-C32F-5B68CE101E1B}"/>
              </a:ext>
            </a:extLst>
          </p:cNvPr>
          <p:cNvSpPr>
            <a:spLocks noGrp="1"/>
          </p:cNvSpPr>
          <p:nvPr>
            <p:ph type="body" idx="1"/>
          </p:nvPr>
        </p:nvSpPr>
        <p:spPr/>
        <p:txBody>
          <a:bodyPr/>
          <a:lstStyle/>
          <a:p>
            <a:r>
              <a:rPr lang="en-US" dirty="0"/>
              <a:t>Story of wasting child</a:t>
            </a:r>
          </a:p>
          <a:p>
            <a:r>
              <a:rPr lang="en-US" dirty="0"/>
              <a:t>Very common today – statistics next slide, most people will have personal experience</a:t>
            </a:r>
          </a:p>
          <a:p>
            <a:r>
              <a:rPr lang="en-US" dirty="0"/>
              <a:t>Topics – history, types of diabetes, normal physiology, </a:t>
            </a:r>
          </a:p>
        </p:txBody>
      </p:sp>
      <p:sp>
        <p:nvSpPr>
          <p:cNvPr id="4" name="Slide Number Placeholder 3">
            <a:extLst>
              <a:ext uri="{FF2B5EF4-FFF2-40B4-BE49-F238E27FC236}">
                <a16:creationId xmlns:a16="http://schemas.microsoft.com/office/drawing/2014/main" id="{F998F8AC-862F-301C-01DE-C6191A3B67FF}"/>
              </a:ext>
            </a:extLst>
          </p:cNvPr>
          <p:cNvSpPr>
            <a:spLocks noGrp="1"/>
          </p:cNvSpPr>
          <p:nvPr>
            <p:ph type="sldNum" sz="quarter" idx="5"/>
          </p:nvPr>
        </p:nvSpPr>
        <p:spPr/>
        <p:txBody>
          <a:bodyPr/>
          <a:lstStyle/>
          <a:p>
            <a:fld id="{9B30240C-5D4B-4556-8947-09DF8AC34EDD}" type="slidenum">
              <a:rPr lang="en-US" smtClean="0"/>
              <a:t>4</a:t>
            </a:fld>
            <a:endParaRPr lang="en-US"/>
          </a:p>
        </p:txBody>
      </p:sp>
    </p:spTree>
    <p:extLst>
      <p:ext uri="{BB962C8B-B14F-4D97-AF65-F5344CB8AC3E}">
        <p14:creationId xmlns:p14="http://schemas.microsoft.com/office/powerpoint/2010/main" val="944525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discovered in 1921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1000s of pounds of pancreases need for small amount of insulin, porcine differs by only 1 amino acid, discontinued by FDA in 2006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Sanger – British, won1958 Nobel prize in chemistry</a:t>
            </a:r>
          </a:p>
          <a:p>
            <a:r>
              <a:rPr lang="en-US" dirty="0"/>
              <a:t>Extracted by isoelectric precipitation – adjust pH until the right protein becomes neutral and precipitates out</a:t>
            </a:r>
          </a:p>
          <a:p>
            <a:r>
              <a:rPr lang="en-US" dirty="0"/>
              <a:t>By 1970’s transitioning to chromatography, more effective and efficient</a:t>
            </a:r>
          </a:p>
        </p:txBody>
      </p:sp>
      <p:sp>
        <p:nvSpPr>
          <p:cNvPr id="4" name="Slide Number Placeholder 3"/>
          <p:cNvSpPr>
            <a:spLocks noGrp="1"/>
          </p:cNvSpPr>
          <p:nvPr>
            <p:ph type="sldNum" sz="quarter" idx="5"/>
          </p:nvPr>
        </p:nvSpPr>
        <p:spPr/>
        <p:txBody>
          <a:bodyPr/>
          <a:lstStyle/>
          <a:p>
            <a:fld id="{9B30240C-5D4B-4556-8947-09DF8AC34EDD}" type="slidenum">
              <a:rPr lang="en-US" smtClean="0"/>
              <a:t>5</a:t>
            </a:fld>
            <a:endParaRPr lang="en-US"/>
          </a:p>
        </p:txBody>
      </p:sp>
    </p:spTree>
    <p:extLst>
      <p:ext uri="{BB962C8B-B14F-4D97-AF65-F5344CB8AC3E}">
        <p14:creationId xmlns:p14="http://schemas.microsoft.com/office/powerpoint/2010/main" val="252207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Stanley Rossiter Benedict – from Cincinnati, taught chemistry and </a:t>
            </a:r>
            <a:r>
              <a:rPr lang="en-US" dirty="0" err="1"/>
              <a:t>biochem</a:t>
            </a:r>
            <a:r>
              <a:rPr lang="en-US" dirty="0"/>
              <a:t> in New York, early 20</a:t>
            </a:r>
            <a:r>
              <a:rPr lang="en-US" baseline="30000" dirty="0"/>
              <a:t>th</a:t>
            </a:r>
            <a:r>
              <a:rPr lang="en-US" dirty="0"/>
              <a:t> C</a:t>
            </a:r>
          </a:p>
          <a:p>
            <a:endParaRPr lang="en-US" dirty="0"/>
          </a:p>
        </p:txBody>
      </p:sp>
      <p:sp>
        <p:nvSpPr>
          <p:cNvPr id="4" name="Slide Number Placeholder 3"/>
          <p:cNvSpPr>
            <a:spLocks noGrp="1"/>
          </p:cNvSpPr>
          <p:nvPr>
            <p:ph type="sldNum" sz="quarter" idx="5"/>
          </p:nvPr>
        </p:nvSpPr>
        <p:spPr/>
        <p:txBody>
          <a:bodyPr/>
          <a:lstStyle/>
          <a:p>
            <a:fld id="{9B30240C-5D4B-4556-8947-09DF8AC34EDD}" type="slidenum">
              <a:rPr lang="en-US" smtClean="0"/>
              <a:t>6</a:t>
            </a:fld>
            <a:endParaRPr lang="en-US"/>
          </a:p>
        </p:txBody>
      </p:sp>
    </p:spTree>
    <p:extLst>
      <p:ext uri="{BB962C8B-B14F-4D97-AF65-F5344CB8AC3E}">
        <p14:creationId xmlns:p14="http://schemas.microsoft.com/office/powerpoint/2010/main" val="133647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0240C-5D4B-4556-8947-09DF8AC34EDD}" type="slidenum">
              <a:rPr lang="en-US" smtClean="0"/>
              <a:t>8</a:t>
            </a:fld>
            <a:endParaRPr lang="en-US"/>
          </a:p>
        </p:txBody>
      </p:sp>
    </p:spTree>
    <p:extLst>
      <p:ext uri="{BB962C8B-B14F-4D97-AF65-F5344CB8AC3E}">
        <p14:creationId xmlns:p14="http://schemas.microsoft.com/office/powerpoint/2010/main" val="2638563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Immunotherapy – prevent type 1, animal models successful – immunosuppression and regulation of T-cell destruction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Due to current HHS and NIH restructuring, the information provided on niddk.nih.gov is not being updated. Please refer to </a:t>
            </a:r>
            <a:r>
              <a:rPr lang="en-US" sz="1200" b="0" i="0" u="sng" kern="1200" dirty="0">
                <a:solidFill>
                  <a:schemeClr val="tx1"/>
                </a:solidFill>
                <a:effectLst/>
                <a:latin typeface="+mn-lt"/>
                <a:ea typeface="+mn-ea"/>
                <a:cs typeface="+mn-cs"/>
              </a:rPr>
              <a:t>nih.gov</a:t>
            </a:r>
            <a:endParaRPr lang="en-US" dirty="0"/>
          </a:p>
          <a:p>
            <a:endParaRPr lang="en-US" dirty="0"/>
          </a:p>
        </p:txBody>
      </p:sp>
      <p:sp>
        <p:nvSpPr>
          <p:cNvPr id="4" name="Slide Number Placeholder 3"/>
          <p:cNvSpPr>
            <a:spLocks noGrp="1"/>
          </p:cNvSpPr>
          <p:nvPr>
            <p:ph type="sldNum" sz="quarter" idx="5"/>
          </p:nvPr>
        </p:nvSpPr>
        <p:spPr/>
        <p:txBody>
          <a:bodyPr/>
          <a:lstStyle/>
          <a:p>
            <a:fld id="{9B30240C-5D4B-4556-8947-09DF8AC34EDD}" type="slidenum">
              <a:rPr lang="en-US" smtClean="0"/>
              <a:t>9</a:t>
            </a:fld>
            <a:endParaRPr lang="en-US"/>
          </a:p>
        </p:txBody>
      </p:sp>
    </p:spTree>
    <p:extLst>
      <p:ext uri="{BB962C8B-B14F-4D97-AF65-F5344CB8AC3E}">
        <p14:creationId xmlns:p14="http://schemas.microsoft.com/office/powerpoint/2010/main" val="54544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0730A-EDE5-68A7-7123-5A0BBE5C3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B7771-BC1D-A83A-A110-885DCF1EC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AE2F3-22C4-9FD2-9B06-7E45006A68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C4B230-D647-2B02-56BE-2849E4A1B3E1}"/>
              </a:ext>
            </a:extLst>
          </p:cNvPr>
          <p:cNvSpPr>
            <a:spLocks noGrp="1"/>
          </p:cNvSpPr>
          <p:nvPr>
            <p:ph type="sldNum" sz="quarter" idx="5"/>
          </p:nvPr>
        </p:nvSpPr>
        <p:spPr/>
        <p:txBody>
          <a:bodyPr/>
          <a:lstStyle/>
          <a:p>
            <a:fld id="{9B30240C-5D4B-4556-8947-09DF8AC34EDD}" type="slidenum">
              <a:rPr lang="en-US" smtClean="0"/>
              <a:t>10</a:t>
            </a:fld>
            <a:endParaRPr lang="en-US"/>
          </a:p>
        </p:txBody>
      </p:sp>
    </p:spTree>
    <p:extLst>
      <p:ext uri="{BB962C8B-B14F-4D97-AF65-F5344CB8AC3E}">
        <p14:creationId xmlns:p14="http://schemas.microsoft.com/office/powerpoint/2010/main" val="6448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5DFBF-346E-01D2-8AF0-4DB8AC754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5E5E7-87AE-6076-160E-0668A665D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8EE29-7EB9-4BCD-DA44-EAB0A050E3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BAA968-5E72-8268-4DA9-A060B04E2716}"/>
              </a:ext>
            </a:extLst>
          </p:cNvPr>
          <p:cNvSpPr>
            <a:spLocks noGrp="1"/>
          </p:cNvSpPr>
          <p:nvPr>
            <p:ph type="sldNum" sz="quarter" idx="5"/>
          </p:nvPr>
        </p:nvSpPr>
        <p:spPr/>
        <p:txBody>
          <a:bodyPr/>
          <a:lstStyle/>
          <a:p>
            <a:fld id="{9B30240C-5D4B-4556-8947-09DF8AC34EDD}" type="slidenum">
              <a:rPr lang="en-US" smtClean="0"/>
              <a:t>11</a:t>
            </a:fld>
            <a:endParaRPr lang="en-US"/>
          </a:p>
        </p:txBody>
      </p:sp>
    </p:spTree>
    <p:extLst>
      <p:ext uri="{BB962C8B-B14F-4D97-AF65-F5344CB8AC3E}">
        <p14:creationId xmlns:p14="http://schemas.microsoft.com/office/powerpoint/2010/main" val="2449038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B70F-7D4A-5DDB-76B2-3AE58F89B6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8DC0C-E831-FE7F-138A-4072CA9517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387438-0786-6A98-CE18-4BB3508D6D8D}"/>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5" name="Footer Placeholder 4">
            <a:extLst>
              <a:ext uri="{FF2B5EF4-FFF2-40B4-BE49-F238E27FC236}">
                <a16:creationId xmlns:a16="http://schemas.microsoft.com/office/drawing/2014/main" id="{1C2772E8-AFA1-9805-9E1A-E3CC0FE69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37834-3003-B2AD-B146-1594E63F4752}"/>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112870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4AD9-0C51-DDCC-5FC9-D1D4655798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A13091-F526-8600-0EBE-8C6AE5E521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A7434-0680-438E-415F-2B2B66CD70E5}"/>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5" name="Footer Placeholder 4">
            <a:extLst>
              <a:ext uri="{FF2B5EF4-FFF2-40B4-BE49-F238E27FC236}">
                <a16:creationId xmlns:a16="http://schemas.microsoft.com/office/drawing/2014/main" id="{46896C3D-F280-DECF-05FC-8A468502C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11BBD-EDB5-B75C-9E85-B683F6D17AFB}"/>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162274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519EA-7ECC-72B1-D1A9-66D6160ED3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25BCF8-33D1-0B23-CFDA-1659E57152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2AA19-45F7-CEF0-3DBF-B3194A946189}"/>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5" name="Footer Placeholder 4">
            <a:extLst>
              <a:ext uri="{FF2B5EF4-FFF2-40B4-BE49-F238E27FC236}">
                <a16:creationId xmlns:a16="http://schemas.microsoft.com/office/drawing/2014/main" id="{C0EA53DE-992C-6C4F-123C-ACDA3B2DC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AD0DA5-33BA-A9D1-045F-D7D3575311AA}"/>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2222044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B0D1-1988-838B-3B1B-619BB26E4C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967EDE-9969-6D07-5A7A-65B630FB5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89A34-6D8C-6871-C924-4C42B74E2888}"/>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5" name="Footer Placeholder 4">
            <a:extLst>
              <a:ext uri="{FF2B5EF4-FFF2-40B4-BE49-F238E27FC236}">
                <a16:creationId xmlns:a16="http://schemas.microsoft.com/office/drawing/2014/main" id="{B0E7B3B5-8458-2E73-4E05-23297F8C6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54DB4-BAFB-D65A-C4AD-7E1B23ACF384}"/>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305602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686C8-E07B-4B5D-D479-8AADF8D9F8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B2812E-9C14-18BE-F486-DA9C0B015E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F238E0-CE78-9F1A-B178-52910498A2FD}"/>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5" name="Footer Placeholder 4">
            <a:extLst>
              <a:ext uri="{FF2B5EF4-FFF2-40B4-BE49-F238E27FC236}">
                <a16:creationId xmlns:a16="http://schemas.microsoft.com/office/drawing/2014/main" id="{6FE91412-C410-F590-50D9-3506F3C4F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96FBB-1158-77BF-B937-C540702FA1AB}"/>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3099230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4991-1830-28E8-28D5-3A9D884E41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268A8-61C3-2DC8-083C-E3A449EFA0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95E9D3-D46A-8796-DFC8-8BD3540C5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C52B87-65ED-B9AB-DB32-6962F940DAFB}"/>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6" name="Footer Placeholder 5">
            <a:extLst>
              <a:ext uri="{FF2B5EF4-FFF2-40B4-BE49-F238E27FC236}">
                <a16:creationId xmlns:a16="http://schemas.microsoft.com/office/drawing/2014/main" id="{BEB4F085-F76B-49C7-06BB-6C700AA7B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1A118-51D7-A3CB-D7D5-92CE131FF0A6}"/>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70618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2576C-BC27-8372-552C-C6707D546D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4F2677-B353-81F8-DF14-7451085175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DF22E2-0BFE-5B3F-B627-B83C008C9A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7193D9-874B-2F8F-0F3D-99A29ED930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AFCA16-1FE3-7A49-783F-C1B141FD71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5BB4A4-3AEE-C0D5-7C33-00112710083E}"/>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8" name="Footer Placeholder 7">
            <a:extLst>
              <a:ext uri="{FF2B5EF4-FFF2-40B4-BE49-F238E27FC236}">
                <a16:creationId xmlns:a16="http://schemas.microsoft.com/office/drawing/2014/main" id="{F9C5B55E-909B-34EC-07BE-1CAE50AA9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89CBE0-5F01-7EDB-354D-23F98A069E83}"/>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384346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5AFE-8F71-7880-DB1C-4DEF348173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112F38-D622-70C0-2F87-83A843243E74}"/>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4" name="Footer Placeholder 3">
            <a:extLst>
              <a:ext uri="{FF2B5EF4-FFF2-40B4-BE49-F238E27FC236}">
                <a16:creationId xmlns:a16="http://schemas.microsoft.com/office/drawing/2014/main" id="{B3B81773-9EC4-BE36-DB4E-FF63D825EB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529240-1ED3-94BB-3A52-4B1D7741A4A5}"/>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111994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286396-3506-A360-F872-108BEF8B4C69}"/>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3" name="Footer Placeholder 2">
            <a:extLst>
              <a:ext uri="{FF2B5EF4-FFF2-40B4-BE49-F238E27FC236}">
                <a16:creationId xmlns:a16="http://schemas.microsoft.com/office/drawing/2014/main" id="{5DE52380-7351-4047-AF80-E8A507D4FF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753C3D-84A0-72E7-3E73-2860EA9400A4}"/>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1256784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AF4A-B0B9-2C35-7FF1-7584C23E2A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770F2B-9CD1-4E6F-9313-20A5A4A9A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E6D1C1-98A8-0483-2B44-F45415135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1069C-17B6-DB3D-C197-10E34EFCA693}"/>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6" name="Footer Placeholder 5">
            <a:extLst>
              <a:ext uri="{FF2B5EF4-FFF2-40B4-BE49-F238E27FC236}">
                <a16:creationId xmlns:a16="http://schemas.microsoft.com/office/drawing/2014/main" id="{8D624647-7BA1-6B58-ACD1-EA8752D0FB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B95CE-9BAD-4719-DB42-47BEA2CC20A3}"/>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3912433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4429-190B-6CBE-221D-FB756699AB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E037FB-2198-0ECF-C43E-8A5E9AB322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027F99-A9FF-CE5B-7F4A-169494436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06C0CE-8634-35ED-18F1-748DE67DFE55}"/>
              </a:ext>
            </a:extLst>
          </p:cNvPr>
          <p:cNvSpPr>
            <a:spLocks noGrp="1"/>
          </p:cNvSpPr>
          <p:nvPr>
            <p:ph type="dt" sz="half" idx="10"/>
          </p:nvPr>
        </p:nvSpPr>
        <p:spPr/>
        <p:txBody>
          <a:bodyPr/>
          <a:lstStyle/>
          <a:p>
            <a:fld id="{D14CBA47-CE58-43BC-A5E7-AEFD170ECD1F}" type="datetimeFigureOut">
              <a:rPr lang="en-US" smtClean="0"/>
              <a:t>6/26/2025</a:t>
            </a:fld>
            <a:endParaRPr lang="en-US"/>
          </a:p>
        </p:txBody>
      </p:sp>
      <p:sp>
        <p:nvSpPr>
          <p:cNvPr id="6" name="Footer Placeholder 5">
            <a:extLst>
              <a:ext uri="{FF2B5EF4-FFF2-40B4-BE49-F238E27FC236}">
                <a16:creationId xmlns:a16="http://schemas.microsoft.com/office/drawing/2014/main" id="{8EE00442-BBBF-A0BD-CD18-9FB5A7A9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0175D-2EF3-245A-00E8-38C82F842C61}"/>
              </a:ext>
            </a:extLst>
          </p:cNvPr>
          <p:cNvSpPr>
            <a:spLocks noGrp="1"/>
          </p:cNvSpPr>
          <p:nvPr>
            <p:ph type="sldNum" sz="quarter" idx="12"/>
          </p:nvPr>
        </p:nvSpPr>
        <p:spPr/>
        <p:txBody>
          <a:bodyPr/>
          <a:lstStyle/>
          <a:p>
            <a:fld id="{47825E86-49A2-44AB-A713-A3F47003FCC6}" type="slidenum">
              <a:rPr lang="en-US" smtClean="0"/>
              <a:t>‹#›</a:t>
            </a:fld>
            <a:endParaRPr lang="en-US"/>
          </a:p>
        </p:txBody>
      </p:sp>
    </p:spTree>
    <p:extLst>
      <p:ext uri="{BB962C8B-B14F-4D97-AF65-F5344CB8AC3E}">
        <p14:creationId xmlns:p14="http://schemas.microsoft.com/office/powerpoint/2010/main" val="18767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683D0A-1662-B891-7F9B-1FE003AF7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353723-A9CB-E7D2-3B90-7895FEECC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33A0A-280D-4FB6-79AC-F37E97321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4CBA47-CE58-43BC-A5E7-AEFD170ECD1F}" type="datetimeFigureOut">
              <a:rPr lang="en-US" smtClean="0"/>
              <a:t>6/26/2025</a:t>
            </a:fld>
            <a:endParaRPr lang="en-US"/>
          </a:p>
        </p:txBody>
      </p:sp>
      <p:sp>
        <p:nvSpPr>
          <p:cNvPr id="5" name="Footer Placeholder 4">
            <a:extLst>
              <a:ext uri="{FF2B5EF4-FFF2-40B4-BE49-F238E27FC236}">
                <a16:creationId xmlns:a16="http://schemas.microsoft.com/office/drawing/2014/main" id="{7AEADE51-5E9E-34D0-BD5E-FFEEAF20A9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F969E57-011D-3EAA-F8AE-115B0A240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825E86-49A2-44AB-A713-A3F47003FCC6}" type="slidenum">
              <a:rPr lang="en-US" smtClean="0"/>
              <a:t>‹#›</a:t>
            </a:fld>
            <a:endParaRPr lang="en-US"/>
          </a:p>
        </p:txBody>
      </p:sp>
    </p:spTree>
    <p:extLst>
      <p:ext uri="{BB962C8B-B14F-4D97-AF65-F5344CB8AC3E}">
        <p14:creationId xmlns:p14="http://schemas.microsoft.com/office/powerpoint/2010/main" val="1307410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1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C32DF-F731-3CFE-81B9-E91C39C1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C7D5D-E517-D971-E2DF-BBB1F1BADA36}"/>
              </a:ext>
            </a:extLst>
          </p:cNvPr>
          <p:cNvSpPr>
            <a:spLocks noGrp="1"/>
          </p:cNvSpPr>
          <p:nvPr>
            <p:ph type="ctrTitle"/>
          </p:nvPr>
        </p:nvSpPr>
        <p:spPr>
          <a:xfrm>
            <a:off x="353507" y="2204243"/>
            <a:ext cx="5382872" cy="1027112"/>
          </a:xfrm>
        </p:spPr>
        <p:txBody>
          <a:bodyPr>
            <a:noAutofit/>
          </a:bodyPr>
          <a:lstStyle/>
          <a:p>
            <a:r>
              <a:rPr lang="en-US" sz="7200" u="sng" dirty="0">
                <a:latin typeface="Congenial" panose="02000503040000020004" pitchFamily="2" charset="0"/>
              </a:rPr>
              <a:t>Diabetes </a:t>
            </a:r>
            <a:r>
              <a:rPr lang="en-US" sz="7200" dirty="0">
                <a:latin typeface="Congenial" panose="02000503040000020004" pitchFamily="2" charset="0"/>
              </a:rPr>
              <a:t>(</a:t>
            </a:r>
            <a:r>
              <a:rPr lang="en-US" u="sng" dirty="0">
                <a:latin typeface="Congenial" panose="02000503040000020004" pitchFamily="2" charset="0"/>
              </a:rPr>
              <a:t>Part 2!</a:t>
            </a:r>
            <a:r>
              <a:rPr lang="en-US" dirty="0">
                <a:latin typeface="Congenial" panose="02000503040000020004" pitchFamily="2" charset="0"/>
              </a:rPr>
              <a:t>)</a:t>
            </a:r>
            <a:endParaRPr lang="en-US" sz="7200" dirty="0">
              <a:latin typeface="Congenial" panose="02000503040000020004" pitchFamily="2" charset="0"/>
            </a:endParaRPr>
          </a:p>
        </p:txBody>
      </p:sp>
      <p:sp>
        <p:nvSpPr>
          <p:cNvPr id="3" name="Subtitle 2">
            <a:extLst>
              <a:ext uri="{FF2B5EF4-FFF2-40B4-BE49-F238E27FC236}">
                <a16:creationId xmlns:a16="http://schemas.microsoft.com/office/drawing/2014/main" id="{1596E55C-EE50-B046-469D-3FE6FB2AF538}"/>
              </a:ext>
            </a:extLst>
          </p:cNvPr>
          <p:cNvSpPr>
            <a:spLocks noGrp="1"/>
          </p:cNvSpPr>
          <p:nvPr>
            <p:ph type="subTitle" idx="1"/>
          </p:nvPr>
        </p:nvSpPr>
        <p:spPr>
          <a:xfrm>
            <a:off x="6160506" y="4595411"/>
            <a:ext cx="5059680" cy="1027112"/>
          </a:xfrm>
        </p:spPr>
        <p:txBody>
          <a:bodyPr>
            <a:normAutofit lnSpcReduction="10000"/>
          </a:bodyPr>
          <a:lstStyle/>
          <a:p>
            <a:r>
              <a:rPr lang="en-US" sz="3200" b="1" dirty="0"/>
              <a:t>Joe Bean, M.D.</a:t>
            </a:r>
          </a:p>
          <a:p>
            <a:r>
              <a:rPr lang="en-US" sz="3200" b="1" dirty="0"/>
              <a:t>LLI Summer 2025</a:t>
            </a:r>
          </a:p>
          <a:p>
            <a:endParaRPr lang="en-US" sz="3200" b="1" dirty="0"/>
          </a:p>
        </p:txBody>
      </p:sp>
      <p:sp>
        <p:nvSpPr>
          <p:cNvPr id="4" name="Title 1">
            <a:extLst>
              <a:ext uri="{FF2B5EF4-FFF2-40B4-BE49-F238E27FC236}">
                <a16:creationId xmlns:a16="http://schemas.microsoft.com/office/drawing/2014/main" id="{B0DD776C-550D-303F-4129-534684FC76FE}"/>
              </a:ext>
            </a:extLst>
          </p:cNvPr>
          <p:cNvSpPr txBox="1">
            <a:spLocks/>
          </p:cNvSpPr>
          <p:nvPr/>
        </p:nvSpPr>
        <p:spPr>
          <a:xfrm>
            <a:off x="971814" y="3712691"/>
            <a:ext cx="4146257" cy="22267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Congenial" panose="02000503040000020004" pitchFamily="2" charset="0"/>
              </a:rPr>
              <a:t>And Other Endocrine Oddities</a:t>
            </a:r>
            <a:endParaRPr lang="en-US" sz="6600" dirty="0">
              <a:latin typeface="Congenial" panose="02000503040000020004" pitchFamily="2" charset="0"/>
            </a:endParaRPr>
          </a:p>
        </p:txBody>
      </p:sp>
      <p:sp>
        <p:nvSpPr>
          <p:cNvPr id="6" name="TextBox 5">
            <a:extLst>
              <a:ext uri="{FF2B5EF4-FFF2-40B4-BE49-F238E27FC236}">
                <a16:creationId xmlns:a16="http://schemas.microsoft.com/office/drawing/2014/main" id="{01E0C699-DF9B-8F11-65F8-B0F2CC4E43D3}"/>
              </a:ext>
            </a:extLst>
          </p:cNvPr>
          <p:cNvSpPr txBox="1"/>
          <p:nvPr/>
        </p:nvSpPr>
        <p:spPr>
          <a:xfrm>
            <a:off x="6160506" y="5775260"/>
            <a:ext cx="5059680" cy="1015663"/>
          </a:xfrm>
          <a:prstGeom prst="rect">
            <a:avLst/>
          </a:prstGeom>
          <a:noFill/>
        </p:spPr>
        <p:txBody>
          <a:bodyPr wrap="square" rtlCol="0">
            <a:spAutoFit/>
          </a:bodyPr>
          <a:lstStyle/>
          <a:p>
            <a:pPr algn="ctr"/>
            <a:r>
              <a:rPr lang="en-US" sz="2000" dirty="0">
                <a:latin typeface="Congenial" panose="02000503040000020004" pitchFamily="2" charset="0"/>
                <a:ea typeface="ADLaM Display" panose="02010000000000000000" pitchFamily="2" charset="0"/>
                <a:cs typeface="ADLaM Display" panose="02010000000000000000" pitchFamily="2" charset="0"/>
              </a:rPr>
              <a:t>(Images are from a variety of sources and used only for educational purposes!)</a:t>
            </a:r>
          </a:p>
          <a:p>
            <a:pPr algn="ctr"/>
            <a:endParaRPr lang="en-US" sz="2000" dirty="0">
              <a:latin typeface="Congenial" panose="02000503040000020004" pitchFamily="2" charset="0"/>
              <a:ea typeface="ADLaM Display" panose="02010000000000000000" pitchFamily="2" charset="0"/>
              <a:cs typeface="ADLaM Display" panose="02010000000000000000" pitchFamily="2" charset="0"/>
            </a:endParaRPr>
          </a:p>
        </p:txBody>
      </p:sp>
      <p:pic>
        <p:nvPicPr>
          <p:cNvPr id="7" name="Picture 2" descr="Are you sure you used human growth hormone?&quot; - New Yorker Cartoon' Premium  Giclee Print - Joe Dator | AllPosters.com">
            <a:extLst>
              <a:ext uri="{FF2B5EF4-FFF2-40B4-BE49-F238E27FC236}">
                <a16:creationId xmlns:a16="http://schemas.microsoft.com/office/drawing/2014/main" id="{EA873E80-4962-91EC-FD49-F0372E4EBB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708"/>
          <a:stretch>
            <a:fillRect/>
          </a:stretch>
        </p:blipFill>
        <p:spPr bwMode="auto">
          <a:xfrm>
            <a:off x="6595532" y="463436"/>
            <a:ext cx="4049889" cy="3575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593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12456-8A73-E032-8423-0ACF15588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17ADB-CB49-6891-D0D9-3E82CAAF2CC8}"/>
              </a:ext>
            </a:extLst>
          </p:cNvPr>
          <p:cNvSpPr>
            <a:spLocks noGrp="1"/>
          </p:cNvSpPr>
          <p:nvPr>
            <p:ph type="title"/>
          </p:nvPr>
        </p:nvSpPr>
        <p:spPr>
          <a:xfrm>
            <a:off x="5400782" y="2697076"/>
            <a:ext cx="6639273" cy="1237814"/>
          </a:xfrm>
        </p:spPr>
        <p:txBody>
          <a:bodyPr>
            <a:normAutofit/>
          </a:bodyPr>
          <a:lstStyle/>
          <a:p>
            <a:pPr algn="ctr"/>
            <a:r>
              <a:rPr lang="en-US" dirty="0">
                <a:latin typeface="Congenial" panose="02000503040000020004" pitchFamily="2" charset="0"/>
                <a:ea typeface="ADLaM Display" panose="02010000000000000000" pitchFamily="2" charset="0"/>
                <a:cs typeface="ADLaM Display" panose="02010000000000000000" pitchFamily="2" charset="0"/>
              </a:rPr>
              <a:t>Beyond the pancreas…</a:t>
            </a:r>
          </a:p>
        </p:txBody>
      </p:sp>
      <p:pic>
        <p:nvPicPr>
          <p:cNvPr id="6148" name="Picture 4" descr="Free Winding mountain road Image | Download at StockCake">
            <a:extLst>
              <a:ext uri="{FF2B5EF4-FFF2-40B4-BE49-F238E27FC236}">
                <a16:creationId xmlns:a16="http://schemas.microsoft.com/office/drawing/2014/main" id="{315EE347-29EE-C9B1-EC06-4C9EF7ED2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98" y="877583"/>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ealthy Cartoon Pancreas Character Royalty Free Vector Image">
            <a:extLst>
              <a:ext uri="{FF2B5EF4-FFF2-40B4-BE49-F238E27FC236}">
                <a16:creationId xmlns:a16="http://schemas.microsoft.com/office/drawing/2014/main" id="{D66B5E4F-D689-D0AE-D781-4335EB00A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18" t="13723" r="3497" b="25966"/>
          <a:stretch>
            <a:fillRect/>
          </a:stretch>
        </p:blipFill>
        <p:spPr bwMode="auto">
          <a:xfrm>
            <a:off x="770563" y="2853917"/>
            <a:ext cx="1222623" cy="7853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633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E48C5-4001-7BFA-B2CF-FD3CFC49F068}"/>
            </a:ext>
          </a:extLst>
        </p:cNvPr>
        <p:cNvGrpSpPr/>
        <p:nvPr/>
      </p:nvGrpSpPr>
      <p:grpSpPr>
        <a:xfrm>
          <a:off x="0" y="0"/>
          <a:ext cx="0" cy="0"/>
          <a:chOff x="0" y="0"/>
          <a:chExt cx="0" cy="0"/>
        </a:xfrm>
      </p:grpSpPr>
      <p:pic>
        <p:nvPicPr>
          <p:cNvPr id="6" name="Picture 5" descr="A close up of a skeleton&#10;&#10;AI-generated content may be incorrect.">
            <a:extLst>
              <a:ext uri="{FF2B5EF4-FFF2-40B4-BE49-F238E27FC236}">
                <a16:creationId xmlns:a16="http://schemas.microsoft.com/office/drawing/2014/main" id="{BC96DC6D-0A52-21D6-0A5A-638EA024E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166" y="4096369"/>
            <a:ext cx="1167607" cy="2516395"/>
          </a:xfrm>
          <a:prstGeom prst="rect">
            <a:avLst/>
          </a:prstGeom>
        </p:spPr>
      </p:pic>
      <p:pic>
        <p:nvPicPr>
          <p:cNvPr id="1056" name="Picture 2" descr="Fun Facts About The Musculoskeletal System - Orthopaedic Specialty Group">
            <a:extLst>
              <a:ext uri="{FF2B5EF4-FFF2-40B4-BE49-F238E27FC236}">
                <a16:creationId xmlns:a16="http://schemas.microsoft.com/office/drawing/2014/main" id="{59A335E4-BADF-DD02-62BE-2FE301B340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349"/>
          <a:stretch>
            <a:fillRect/>
          </a:stretch>
        </p:blipFill>
        <p:spPr bwMode="auto">
          <a:xfrm>
            <a:off x="8003569" y="26932"/>
            <a:ext cx="4075689" cy="4135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3C684C-152F-DF08-A21A-BB393E7B6E8F}"/>
              </a:ext>
            </a:extLst>
          </p:cNvPr>
          <p:cNvSpPr>
            <a:spLocks noGrp="1"/>
          </p:cNvSpPr>
          <p:nvPr>
            <p:ph type="title"/>
          </p:nvPr>
        </p:nvSpPr>
        <p:spPr>
          <a:xfrm>
            <a:off x="3522724" y="245236"/>
            <a:ext cx="5371273" cy="919853"/>
          </a:xfrm>
        </p:spPr>
        <p:txBody>
          <a:bodyPr/>
          <a:lstStyle/>
          <a:p>
            <a:pPr algn="ctr"/>
            <a:r>
              <a:rPr lang="en-US" dirty="0">
                <a:latin typeface="Congenial" panose="02000503040000020004" pitchFamily="2" charset="0"/>
              </a:rPr>
              <a:t>Growth Hormone</a:t>
            </a:r>
          </a:p>
        </p:txBody>
      </p:sp>
      <p:sp>
        <p:nvSpPr>
          <p:cNvPr id="8" name="TextBox 7">
            <a:extLst>
              <a:ext uri="{FF2B5EF4-FFF2-40B4-BE49-F238E27FC236}">
                <a16:creationId xmlns:a16="http://schemas.microsoft.com/office/drawing/2014/main" id="{EBBE70D1-DBA4-30F9-3EBE-7F6AA4DF0F10}"/>
              </a:ext>
            </a:extLst>
          </p:cNvPr>
          <p:cNvSpPr txBox="1"/>
          <p:nvPr/>
        </p:nvSpPr>
        <p:spPr>
          <a:xfrm>
            <a:off x="3758998" y="1154858"/>
            <a:ext cx="4008297" cy="89255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Made by the anterior </a:t>
            </a:r>
            <a:r>
              <a:rPr lang="en-US" sz="2600" u="sng" dirty="0">
                <a:latin typeface="Congenial" panose="02000503040000020004" pitchFamily="2" charset="0"/>
                <a:ea typeface="ADLaM Display" panose="02010000000000000000" pitchFamily="2" charset="0"/>
                <a:cs typeface="ADLaM Display" panose="02010000000000000000" pitchFamily="2" charset="0"/>
              </a:rPr>
              <a:t>pituitary gland</a:t>
            </a:r>
          </a:p>
        </p:txBody>
      </p:sp>
      <p:pic>
        <p:nvPicPr>
          <p:cNvPr id="1053" name="Picture 18" descr="Pituitary">
            <a:extLst>
              <a:ext uri="{FF2B5EF4-FFF2-40B4-BE49-F238E27FC236}">
                <a16:creationId xmlns:a16="http://schemas.microsoft.com/office/drawing/2014/main" id="{774E8011-DD96-8697-2207-81213E602BEC}"/>
              </a:ext>
            </a:extLst>
          </p:cNvPr>
          <p:cNvPicPr>
            <a:picLocks noChangeAspect="1" noChangeArrowheads="1"/>
          </p:cNvPicPr>
          <p:nvPr/>
        </p:nvPicPr>
        <p:blipFill>
          <a:blip r:embed="rId5" cstate="print"/>
          <a:srcRect/>
          <a:stretch>
            <a:fillRect/>
          </a:stretch>
        </p:blipFill>
        <p:spPr bwMode="auto">
          <a:xfrm>
            <a:off x="428079" y="137368"/>
            <a:ext cx="2869926" cy="3645582"/>
          </a:xfrm>
          <a:prstGeom prst="rect">
            <a:avLst/>
          </a:prstGeom>
          <a:ln>
            <a:noFill/>
          </a:ln>
          <a:effectLst>
            <a:outerShdw blurRad="50800" dist="38100" dir="2700000" algn="tl" rotWithShape="0">
              <a:prstClr val="black">
                <a:alpha val="40000"/>
              </a:prstClr>
            </a:outerShdw>
          </a:effectLst>
        </p:spPr>
      </p:pic>
      <p:sp>
        <p:nvSpPr>
          <p:cNvPr id="1054" name="TextBox 1053">
            <a:extLst>
              <a:ext uri="{FF2B5EF4-FFF2-40B4-BE49-F238E27FC236}">
                <a16:creationId xmlns:a16="http://schemas.microsoft.com/office/drawing/2014/main" id="{8E1D2F00-E98A-42B4-5DF3-779967E94C53}"/>
              </a:ext>
            </a:extLst>
          </p:cNvPr>
          <p:cNvSpPr txBox="1"/>
          <p:nvPr/>
        </p:nvSpPr>
        <p:spPr>
          <a:xfrm>
            <a:off x="4810696" y="2312976"/>
            <a:ext cx="3074736" cy="89255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Regulated by the </a:t>
            </a:r>
            <a:r>
              <a:rPr lang="en-US" sz="2600" u="sng" dirty="0">
                <a:latin typeface="Congenial" panose="02000503040000020004" pitchFamily="2" charset="0"/>
                <a:ea typeface="ADLaM Display" panose="02010000000000000000" pitchFamily="2" charset="0"/>
                <a:cs typeface="ADLaM Display" panose="02010000000000000000" pitchFamily="2" charset="0"/>
              </a:rPr>
              <a:t>hypothalamus</a:t>
            </a:r>
          </a:p>
        </p:txBody>
      </p:sp>
      <p:sp>
        <p:nvSpPr>
          <p:cNvPr id="1055" name="TextBox 1054">
            <a:extLst>
              <a:ext uri="{FF2B5EF4-FFF2-40B4-BE49-F238E27FC236}">
                <a16:creationId xmlns:a16="http://schemas.microsoft.com/office/drawing/2014/main" id="{929E62C4-3C3F-E61F-C22C-F3ADF3BECAE5}"/>
              </a:ext>
            </a:extLst>
          </p:cNvPr>
          <p:cNvSpPr txBox="1"/>
          <p:nvPr/>
        </p:nvSpPr>
        <p:spPr>
          <a:xfrm>
            <a:off x="8270730" y="4380716"/>
            <a:ext cx="3678116" cy="89255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Stimulates many tissues, especially:</a:t>
            </a:r>
          </a:p>
        </p:txBody>
      </p:sp>
      <p:pic>
        <p:nvPicPr>
          <p:cNvPr id="1058" name="Picture 1057" descr="A diagram of the internal organs&#10;&#10;AI-generated content may be incorrect.">
            <a:extLst>
              <a:ext uri="{FF2B5EF4-FFF2-40B4-BE49-F238E27FC236}">
                <a16:creationId xmlns:a16="http://schemas.microsoft.com/office/drawing/2014/main" id="{990E72F8-2613-4BDC-FE46-E8DE3D81FF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433" y="4123973"/>
            <a:ext cx="3666476" cy="2596659"/>
          </a:xfrm>
          <a:prstGeom prst="rect">
            <a:avLst/>
          </a:prstGeom>
        </p:spPr>
      </p:pic>
      <p:sp>
        <p:nvSpPr>
          <p:cNvPr id="1059" name="TextBox 1058">
            <a:extLst>
              <a:ext uri="{FF2B5EF4-FFF2-40B4-BE49-F238E27FC236}">
                <a16:creationId xmlns:a16="http://schemas.microsoft.com/office/drawing/2014/main" id="{B44080E6-ACE0-7A34-6CCE-474F9F3BF065}"/>
              </a:ext>
            </a:extLst>
          </p:cNvPr>
          <p:cNvSpPr txBox="1"/>
          <p:nvPr/>
        </p:nvSpPr>
        <p:spPr>
          <a:xfrm>
            <a:off x="8363165" y="5320102"/>
            <a:ext cx="4075689" cy="1292662"/>
          </a:xfrm>
          <a:prstGeom prst="rect">
            <a:avLst/>
          </a:prstGeom>
          <a:noFill/>
        </p:spPr>
        <p:txBody>
          <a:bodyPr wrap="square" numCol="2"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Bone</a:t>
            </a:r>
          </a:p>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Cartilage</a:t>
            </a:r>
          </a:p>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Muscle</a:t>
            </a:r>
          </a:p>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Liver</a:t>
            </a:r>
          </a:p>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Fat</a:t>
            </a:r>
          </a:p>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Nervous</a:t>
            </a:r>
          </a:p>
        </p:txBody>
      </p:sp>
      <p:pic>
        <p:nvPicPr>
          <p:cNvPr id="2052" name="Picture 4" descr="Epiphyseal plate - Wikipedia">
            <a:extLst>
              <a:ext uri="{FF2B5EF4-FFF2-40B4-BE49-F238E27FC236}">
                <a16:creationId xmlns:a16="http://schemas.microsoft.com/office/drawing/2014/main" id="{6005F8C5-9D6D-3D36-BDBA-BF55C9E6B5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995"/>
          <a:stretch>
            <a:fillRect/>
          </a:stretch>
        </p:blipFill>
        <p:spPr bwMode="auto">
          <a:xfrm>
            <a:off x="4173945" y="3526390"/>
            <a:ext cx="2644084" cy="31425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Arrow: Circular 3">
            <a:extLst>
              <a:ext uri="{FF2B5EF4-FFF2-40B4-BE49-F238E27FC236}">
                <a16:creationId xmlns:a16="http://schemas.microsoft.com/office/drawing/2014/main" id="{DE9DA9A3-3A29-3B2A-A335-145CA5B63044}"/>
              </a:ext>
            </a:extLst>
          </p:cNvPr>
          <p:cNvSpPr/>
          <p:nvPr/>
        </p:nvSpPr>
        <p:spPr>
          <a:xfrm rot="2171977" flipV="1">
            <a:off x="4183568" y="1492277"/>
            <a:ext cx="1212443" cy="1639544"/>
          </a:xfrm>
          <a:prstGeom prst="circularArrow">
            <a:avLst>
              <a:gd name="adj1" fmla="val 9355"/>
              <a:gd name="adj2" fmla="val 1142319"/>
              <a:gd name="adj3" fmla="val 17482277"/>
              <a:gd name="adj4" fmla="val 12044597"/>
              <a:gd name="adj5" fmla="val 12500"/>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73497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6" presetClass="entr" presetSubtype="37" fill="hold" nodeType="withEffect">
                                  <p:stCondLst>
                                    <p:cond delay="0"/>
                                  </p:stCondLst>
                                  <p:childTnLst>
                                    <p:set>
                                      <p:cBhvr>
                                        <p:cTn id="9" dur="1" fill="hold">
                                          <p:stCondLst>
                                            <p:cond delay="0"/>
                                          </p:stCondLst>
                                        </p:cTn>
                                        <p:tgtEl>
                                          <p:spTgt spid="1053"/>
                                        </p:tgtEl>
                                        <p:attrNameLst>
                                          <p:attrName>style.visibility</p:attrName>
                                        </p:attrNameLst>
                                      </p:cBhvr>
                                      <p:to>
                                        <p:strVal val="visible"/>
                                      </p:to>
                                    </p:set>
                                    <p:animEffect transition="in" filter="barn(outVertical)">
                                      <p:cBhvr>
                                        <p:cTn id="10" dur="500"/>
                                        <p:tgtEl>
                                          <p:spTgt spid="105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58"/>
                                        </p:tgtEl>
                                        <p:attrNameLst>
                                          <p:attrName>style.visibility</p:attrName>
                                        </p:attrNameLst>
                                      </p:cBhvr>
                                      <p:to>
                                        <p:strVal val="visible"/>
                                      </p:to>
                                    </p:set>
                                    <p:animEffect transition="in" filter="wipe(up)">
                                      <p:cBhvr>
                                        <p:cTn id="14" dur="500"/>
                                        <p:tgtEl>
                                          <p:spTgt spid="1058"/>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Right)">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54"/>
                                        </p:tgtEl>
                                        <p:attrNameLst>
                                          <p:attrName>style.visibility</p:attrName>
                                        </p:attrNameLst>
                                      </p:cBhvr>
                                      <p:to>
                                        <p:strVal val="visible"/>
                                      </p:to>
                                    </p:set>
                                    <p:animEffect transition="in" filter="fade">
                                      <p:cBhvr>
                                        <p:cTn id="23" dur="500"/>
                                        <p:tgtEl>
                                          <p:spTgt spid="105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55"/>
                                        </p:tgtEl>
                                        <p:attrNameLst>
                                          <p:attrName>style.visibility</p:attrName>
                                        </p:attrNameLst>
                                      </p:cBhvr>
                                      <p:to>
                                        <p:strVal val="visible"/>
                                      </p:to>
                                    </p:set>
                                    <p:animEffect transition="in" filter="fade">
                                      <p:cBhvr>
                                        <p:cTn id="28" dur="500"/>
                                        <p:tgtEl>
                                          <p:spTgt spid="1055"/>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056"/>
                                        </p:tgtEl>
                                        <p:attrNameLst>
                                          <p:attrName>style.visibility</p:attrName>
                                        </p:attrNameLst>
                                      </p:cBhvr>
                                      <p:to>
                                        <p:strVal val="visible"/>
                                      </p:to>
                                    </p:set>
                                    <p:animEffect transition="in" filter="wipe(left)">
                                      <p:cBhvr>
                                        <p:cTn id="32" dur="500"/>
                                        <p:tgtEl>
                                          <p:spTgt spid="10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59"/>
                                        </p:tgtEl>
                                        <p:attrNameLst>
                                          <p:attrName>style.visibility</p:attrName>
                                        </p:attrNameLst>
                                      </p:cBhvr>
                                      <p:to>
                                        <p:strVal val="visible"/>
                                      </p:to>
                                    </p:set>
                                    <p:animEffect transition="in" filter="fade">
                                      <p:cBhvr>
                                        <p:cTn id="37" dur="500"/>
                                        <p:tgtEl>
                                          <p:spTgt spid="105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42"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barn(outHorizontal)">
                                      <p:cBhvr>
                                        <p:cTn id="42" dur="500"/>
                                        <p:tgtEl>
                                          <p:spTgt spid="2052"/>
                                        </p:tgtEl>
                                      </p:cBhvr>
                                    </p:animEffect>
                                  </p:childTnLst>
                                </p:cTn>
                              </p:par>
                              <p:par>
                                <p:cTn id="43" presetID="16" presetClass="entr" presetSubtype="26"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54" grpId="0"/>
      <p:bldP spid="1055" grpId="0"/>
      <p:bldP spid="1059"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C6753-2DE3-B5FF-F8A4-00E134E14A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59003-F1C0-CDBF-D91E-CBBB0C2D5535}"/>
              </a:ext>
            </a:extLst>
          </p:cNvPr>
          <p:cNvSpPr>
            <a:spLocks noGrp="1"/>
          </p:cNvSpPr>
          <p:nvPr>
            <p:ph type="title"/>
          </p:nvPr>
        </p:nvSpPr>
        <p:spPr>
          <a:xfrm>
            <a:off x="284947" y="261089"/>
            <a:ext cx="7203496" cy="919853"/>
          </a:xfrm>
        </p:spPr>
        <p:txBody>
          <a:bodyPr>
            <a:normAutofit fontScale="90000"/>
          </a:bodyPr>
          <a:lstStyle/>
          <a:p>
            <a:pPr algn="ctr"/>
            <a:r>
              <a:rPr lang="en-US" dirty="0">
                <a:latin typeface="Congenial" panose="02000503040000020004" pitchFamily="2" charset="0"/>
              </a:rPr>
              <a:t>Growth Hormone Disorders</a:t>
            </a:r>
          </a:p>
        </p:txBody>
      </p:sp>
      <p:sp>
        <p:nvSpPr>
          <p:cNvPr id="8" name="TextBox 7">
            <a:extLst>
              <a:ext uri="{FF2B5EF4-FFF2-40B4-BE49-F238E27FC236}">
                <a16:creationId xmlns:a16="http://schemas.microsoft.com/office/drawing/2014/main" id="{17688980-46B7-03FB-86F5-2F70242F4F73}"/>
              </a:ext>
            </a:extLst>
          </p:cNvPr>
          <p:cNvSpPr txBox="1"/>
          <p:nvPr/>
        </p:nvSpPr>
        <p:spPr>
          <a:xfrm>
            <a:off x="248989" y="1280682"/>
            <a:ext cx="4008297" cy="89255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GH deficiency: </a:t>
            </a:r>
            <a:r>
              <a:rPr lang="en-US" sz="2600" u="sng" dirty="0">
                <a:latin typeface="Congenial" panose="02000503040000020004" pitchFamily="2" charset="0"/>
                <a:ea typeface="ADLaM Display" panose="02010000000000000000" pitchFamily="2" charset="0"/>
                <a:cs typeface="ADLaM Display" panose="02010000000000000000" pitchFamily="2" charset="0"/>
              </a:rPr>
              <a:t>Pituitary dwarfism</a:t>
            </a:r>
          </a:p>
        </p:txBody>
      </p:sp>
      <p:pic>
        <p:nvPicPr>
          <p:cNvPr id="4" name="Picture 15">
            <a:extLst>
              <a:ext uri="{FF2B5EF4-FFF2-40B4-BE49-F238E27FC236}">
                <a16:creationId xmlns:a16="http://schemas.microsoft.com/office/drawing/2014/main" id="{3E329914-CDB2-0933-4F1A-B716E3E89E10}"/>
              </a:ext>
            </a:extLst>
          </p:cNvPr>
          <p:cNvPicPr>
            <a:picLocks noChangeAspect="1" noChangeArrowheads="1"/>
          </p:cNvPicPr>
          <p:nvPr/>
        </p:nvPicPr>
        <p:blipFill>
          <a:blip r:embed="rId3" cstate="print"/>
          <a:srcRect b="6000"/>
          <a:stretch>
            <a:fillRect/>
          </a:stretch>
        </p:blipFill>
        <p:spPr bwMode="auto">
          <a:xfrm>
            <a:off x="284947" y="2412824"/>
            <a:ext cx="3943819" cy="2966082"/>
          </a:xfrm>
          <a:prstGeom prst="rect">
            <a:avLst/>
          </a:prstGeom>
          <a:ln>
            <a:noFill/>
          </a:ln>
          <a:effectLst/>
        </p:spPr>
      </p:pic>
      <p:pic>
        <p:nvPicPr>
          <p:cNvPr id="3074" name="Picture 2" descr="Tyrion Lannister From Game of Thrones | Trystan's Costume Closet">
            <a:extLst>
              <a:ext uri="{FF2B5EF4-FFF2-40B4-BE49-F238E27FC236}">
                <a16:creationId xmlns:a16="http://schemas.microsoft.com/office/drawing/2014/main" id="{BE0F8FD0-7E9C-933C-96D6-5B144916E1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472"/>
          <a:stretch>
            <a:fillRect/>
          </a:stretch>
        </p:blipFill>
        <p:spPr bwMode="auto">
          <a:xfrm>
            <a:off x="4680858" y="3429000"/>
            <a:ext cx="1628927" cy="32350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F3CE13-0959-3292-B7EF-F15B787A72EE}"/>
              </a:ext>
            </a:extLst>
          </p:cNvPr>
          <p:cNvSpPr txBox="1"/>
          <p:nvPr/>
        </p:nvSpPr>
        <p:spPr>
          <a:xfrm>
            <a:off x="455253" y="5664398"/>
            <a:ext cx="4389986" cy="892552"/>
          </a:xfrm>
          <a:prstGeom prst="rect">
            <a:avLst/>
          </a:prstGeom>
          <a:noFill/>
        </p:spPr>
        <p:txBody>
          <a:bodyPr wrap="square" rtlCol="0">
            <a:spAutoFit/>
          </a:bodyPr>
          <a:lstStyle/>
          <a:p>
            <a:r>
              <a:rPr lang="en-US" sz="2600" dirty="0">
                <a:latin typeface="Congenial" panose="02000503040000020004" pitchFamily="2" charset="0"/>
                <a:ea typeface="ADLaM Display" panose="02010000000000000000" pitchFamily="2" charset="0"/>
                <a:cs typeface="ADLaM Display" panose="02010000000000000000" pitchFamily="2" charset="0"/>
              </a:rPr>
              <a:t>Compare to… </a:t>
            </a:r>
            <a:r>
              <a:rPr lang="en-US" sz="2600" u="sng" dirty="0">
                <a:latin typeface="Congenial" panose="02000503040000020004" pitchFamily="2" charset="0"/>
                <a:ea typeface="ADLaM Display" panose="02010000000000000000" pitchFamily="2" charset="0"/>
                <a:cs typeface="ADLaM Display" panose="02010000000000000000" pitchFamily="2" charset="0"/>
              </a:rPr>
              <a:t>Achondroplastic dwarfism</a:t>
            </a:r>
          </a:p>
        </p:txBody>
      </p:sp>
      <p:pic>
        <p:nvPicPr>
          <p:cNvPr id="9" name="Picture 8" descr="Two dogs sitting on grass&#10;&#10;AI-generated content may be incorrect.">
            <a:extLst>
              <a:ext uri="{FF2B5EF4-FFF2-40B4-BE49-F238E27FC236}">
                <a16:creationId xmlns:a16="http://schemas.microsoft.com/office/drawing/2014/main" id="{0FF436FC-4A54-328E-5214-D02FE8AF1C75}"/>
              </a:ext>
            </a:extLst>
          </p:cNvPr>
          <p:cNvPicPr>
            <a:picLocks noChangeAspect="1"/>
          </p:cNvPicPr>
          <p:nvPr/>
        </p:nvPicPr>
        <p:blipFill>
          <a:blip r:embed="rId5">
            <a:extLst>
              <a:ext uri="{28A0092B-C50C-407E-A947-70E740481C1C}">
                <a14:useLocalDpi xmlns:a14="http://schemas.microsoft.com/office/drawing/2010/main" val="0"/>
              </a:ext>
            </a:extLst>
          </a:blip>
          <a:srcRect l="2930" t="4771" r="6568" b="2902"/>
          <a:stretch>
            <a:fillRect/>
          </a:stretch>
        </p:blipFill>
        <p:spPr>
          <a:xfrm>
            <a:off x="4221327" y="1193602"/>
            <a:ext cx="2547991" cy="2091819"/>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F88B870-303B-085B-3518-A1036F6E134B}"/>
              </a:ext>
            </a:extLst>
          </p:cNvPr>
          <p:cNvSpPr txBox="1"/>
          <p:nvPr/>
        </p:nvSpPr>
        <p:spPr>
          <a:xfrm>
            <a:off x="7779946" y="529754"/>
            <a:ext cx="4008297" cy="492443"/>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GH overproduction:</a:t>
            </a:r>
          </a:p>
        </p:txBody>
      </p:sp>
      <p:pic>
        <p:nvPicPr>
          <p:cNvPr id="11" name="Picture 12">
            <a:extLst>
              <a:ext uri="{FF2B5EF4-FFF2-40B4-BE49-F238E27FC236}">
                <a16:creationId xmlns:a16="http://schemas.microsoft.com/office/drawing/2014/main" id="{AB4517FE-A853-F26B-2E42-A7EFFD1EA519}"/>
              </a:ext>
            </a:extLst>
          </p:cNvPr>
          <p:cNvPicPr>
            <a:picLocks noChangeAspect="1" noChangeArrowheads="1"/>
          </p:cNvPicPr>
          <p:nvPr/>
        </p:nvPicPr>
        <p:blipFill>
          <a:blip r:embed="rId6" cstate="print"/>
          <a:srcRect/>
          <a:stretch>
            <a:fillRect/>
          </a:stretch>
        </p:blipFill>
        <p:spPr bwMode="auto">
          <a:xfrm>
            <a:off x="6586776" y="4471834"/>
            <a:ext cx="5408055" cy="1804167"/>
          </a:xfrm>
          <a:prstGeom prst="rect">
            <a:avLst/>
          </a:prstGeom>
          <a:ln>
            <a:noFill/>
          </a:ln>
          <a:effectLst>
            <a:outerShdw blurRad="50800" dist="38100" dir="2700000" algn="tl" rotWithShape="0">
              <a:prstClr val="black">
                <a:alpha val="40000"/>
              </a:prstClr>
            </a:outerShdw>
          </a:effectLst>
        </p:spPr>
      </p:pic>
      <p:pic>
        <p:nvPicPr>
          <p:cNvPr id="12" name="Picture 2" descr="Unusual conditions: what are gigantism and acromegaly?">
            <a:extLst>
              <a:ext uri="{FF2B5EF4-FFF2-40B4-BE49-F238E27FC236}">
                <a16:creationId xmlns:a16="http://schemas.microsoft.com/office/drawing/2014/main" id="{597B4D3A-B593-8CA3-2260-A609BB08E2B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451"/>
          <a:stretch>
            <a:fillRect/>
          </a:stretch>
        </p:blipFill>
        <p:spPr bwMode="auto">
          <a:xfrm>
            <a:off x="8229624" y="1030657"/>
            <a:ext cx="2863150" cy="2764334"/>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02BB3D9-EDE7-FCBC-D3B7-16138FC3B0E4}"/>
              </a:ext>
            </a:extLst>
          </p:cNvPr>
          <p:cNvSpPr txBox="1"/>
          <p:nvPr/>
        </p:nvSpPr>
        <p:spPr>
          <a:xfrm>
            <a:off x="7779945" y="3820646"/>
            <a:ext cx="4008297" cy="492443"/>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As a child: </a:t>
            </a:r>
            <a:r>
              <a:rPr lang="en-US" sz="2600" u="sng" dirty="0">
                <a:latin typeface="Congenial" panose="02000503040000020004" pitchFamily="2" charset="0"/>
                <a:ea typeface="ADLaM Display" panose="02010000000000000000" pitchFamily="2" charset="0"/>
                <a:cs typeface="ADLaM Display" panose="02010000000000000000" pitchFamily="2" charset="0"/>
              </a:rPr>
              <a:t>Gigantism</a:t>
            </a:r>
          </a:p>
        </p:txBody>
      </p:sp>
      <p:sp>
        <p:nvSpPr>
          <p:cNvPr id="14" name="TextBox 13">
            <a:extLst>
              <a:ext uri="{FF2B5EF4-FFF2-40B4-BE49-F238E27FC236}">
                <a16:creationId xmlns:a16="http://schemas.microsoft.com/office/drawing/2014/main" id="{0B6E076E-A625-FEC9-93D4-FD47BBE97182}"/>
              </a:ext>
            </a:extLst>
          </p:cNvPr>
          <p:cNvSpPr txBox="1"/>
          <p:nvPr/>
        </p:nvSpPr>
        <p:spPr>
          <a:xfrm>
            <a:off x="7208827" y="6284349"/>
            <a:ext cx="4389986" cy="492443"/>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As an adult: </a:t>
            </a:r>
            <a:r>
              <a:rPr lang="en-US" sz="2600" u="sng" dirty="0">
                <a:latin typeface="Congenial" panose="02000503040000020004" pitchFamily="2" charset="0"/>
                <a:ea typeface="ADLaM Display" panose="02010000000000000000" pitchFamily="2" charset="0"/>
                <a:cs typeface="ADLaM Display" panose="02010000000000000000" pitchFamily="2" charset="0"/>
              </a:rPr>
              <a:t>Acromegaly</a:t>
            </a:r>
          </a:p>
        </p:txBody>
      </p:sp>
      <p:sp>
        <p:nvSpPr>
          <p:cNvPr id="15" name="Arrow: Down 14">
            <a:extLst>
              <a:ext uri="{FF2B5EF4-FFF2-40B4-BE49-F238E27FC236}">
                <a16:creationId xmlns:a16="http://schemas.microsoft.com/office/drawing/2014/main" id="{E7CE8834-BC9F-B61E-098A-FE2B6B43A5C1}"/>
              </a:ext>
            </a:extLst>
          </p:cNvPr>
          <p:cNvSpPr/>
          <p:nvPr/>
        </p:nvSpPr>
        <p:spPr>
          <a:xfrm rot="16200000">
            <a:off x="3350613" y="5686624"/>
            <a:ext cx="212962" cy="438542"/>
          </a:xfrm>
          <a:prstGeom prst="downArrow">
            <a:avLst>
              <a:gd name="adj1" fmla="val 50000"/>
              <a:gd name="adj2" fmla="val 65394"/>
            </a:avLst>
          </a:prstGeom>
          <a:ln>
            <a:solidFill>
              <a:schemeClr val="accent1">
                <a:lumMod val="5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DCD7F3CB-4C72-F290-E731-42B376B6A41D}"/>
              </a:ext>
            </a:extLst>
          </p:cNvPr>
          <p:cNvSpPr/>
          <p:nvPr/>
        </p:nvSpPr>
        <p:spPr>
          <a:xfrm>
            <a:off x="1700876" y="2266385"/>
            <a:ext cx="232496" cy="462942"/>
          </a:xfrm>
          <a:prstGeom prst="downArrow">
            <a:avLst>
              <a:gd name="adj1" fmla="val 50000"/>
              <a:gd name="adj2" fmla="val 65394"/>
            </a:avLst>
          </a:prstGeom>
          <a:ln>
            <a:solidFill>
              <a:schemeClr val="accent1">
                <a:lumMod val="5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2201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18" presetClass="entr" presetSubtype="12" fill="hold" nodeType="withEffect">
                                  <p:stCondLst>
                                    <p:cond delay="30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1000"/>
                            </p:stCondLst>
                            <p:childTnLst>
                              <p:par>
                                <p:cTn id="31" presetID="18" presetClass="entr" presetSubtype="12" fill="hold" nodeType="after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strips(downLeft)">
                                      <p:cBhvr>
                                        <p:cTn id="33" dur="1000"/>
                                        <p:tgtEl>
                                          <p:spTgt spid="307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
                            </p:stCondLst>
                            <p:childTnLst>
                              <p:par>
                                <p:cTn id="45" presetID="18" presetClass="entr" presetSubtype="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strips(downRight)">
                                      <p:cBhvr>
                                        <p:cTn id="47" dur="1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500"/>
                            </p:stCondLst>
                            <p:childTnLst>
                              <p:par>
                                <p:cTn id="54" presetID="18" presetClass="entr" presetSubtype="6"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strips(downRight)">
                                      <p:cBhvr>
                                        <p:cTn id="5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0" grpId="0"/>
      <p:bldP spid="13" grpId="0"/>
      <p:bldP spid="14" grpId="0"/>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C0D2A-14B4-AF39-0E8E-D69A93FFD04A}"/>
            </a:ext>
          </a:extLst>
        </p:cNvPr>
        <p:cNvGrpSpPr/>
        <p:nvPr/>
      </p:nvGrpSpPr>
      <p:grpSpPr>
        <a:xfrm>
          <a:off x="0" y="0"/>
          <a:ext cx="0" cy="0"/>
          <a:chOff x="0" y="0"/>
          <a:chExt cx="0" cy="0"/>
        </a:xfrm>
      </p:grpSpPr>
      <p:pic>
        <p:nvPicPr>
          <p:cNvPr id="6" name="Picture 5" descr="A diagram of the human body&#10;&#10;AI-generated content may be incorrect.">
            <a:extLst>
              <a:ext uri="{FF2B5EF4-FFF2-40B4-BE49-F238E27FC236}">
                <a16:creationId xmlns:a16="http://schemas.microsoft.com/office/drawing/2014/main" id="{88CA8F7B-452F-9116-235C-B611F95A6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50" y="196119"/>
            <a:ext cx="4064276" cy="4180671"/>
          </a:xfrm>
          <a:prstGeom prst="rect">
            <a:avLst/>
          </a:prstGeom>
        </p:spPr>
      </p:pic>
      <p:sp>
        <p:nvSpPr>
          <p:cNvPr id="2" name="Title 1">
            <a:extLst>
              <a:ext uri="{FF2B5EF4-FFF2-40B4-BE49-F238E27FC236}">
                <a16:creationId xmlns:a16="http://schemas.microsoft.com/office/drawing/2014/main" id="{6C5DFFD3-D9A0-92EB-4E06-F5ACBACB74A1}"/>
              </a:ext>
            </a:extLst>
          </p:cNvPr>
          <p:cNvSpPr>
            <a:spLocks noGrp="1"/>
          </p:cNvSpPr>
          <p:nvPr>
            <p:ph type="title"/>
          </p:nvPr>
        </p:nvSpPr>
        <p:spPr>
          <a:xfrm>
            <a:off x="5376154" y="450184"/>
            <a:ext cx="5371273" cy="919853"/>
          </a:xfrm>
        </p:spPr>
        <p:txBody>
          <a:bodyPr/>
          <a:lstStyle/>
          <a:p>
            <a:pPr algn="ctr"/>
            <a:r>
              <a:rPr lang="en-US" dirty="0">
                <a:latin typeface="Congenial" panose="02000503040000020004" pitchFamily="2" charset="0"/>
              </a:rPr>
              <a:t>Thyroid Gland</a:t>
            </a:r>
          </a:p>
        </p:txBody>
      </p:sp>
      <p:sp>
        <p:nvSpPr>
          <p:cNvPr id="8" name="TextBox 7">
            <a:extLst>
              <a:ext uri="{FF2B5EF4-FFF2-40B4-BE49-F238E27FC236}">
                <a16:creationId xmlns:a16="http://schemas.microsoft.com/office/drawing/2014/main" id="{D9ABE7BD-329E-B348-1F33-C38D7283247C}"/>
              </a:ext>
            </a:extLst>
          </p:cNvPr>
          <p:cNvSpPr txBox="1"/>
          <p:nvPr/>
        </p:nvSpPr>
        <p:spPr>
          <a:xfrm>
            <a:off x="4741977" y="1596149"/>
            <a:ext cx="4363018" cy="129266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Makes </a:t>
            </a:r>
            <a:r>
              <a:rPr lang="en-US" sz="2600" u="sng" dirty="0">
                <a:latin typeface="Congenial" panose="02000503040000020004" pitchFamily="2" charset="0"/>
                <a:ea typeface="ADLaM Display" panose="02010000000000000000" pitchFamily="2" charset="0"/>
                <a:cs typeface="ADLaM Display" panose="02010000000000000000" pitchFamily="2" charset="0"/>
              </a:rPr>
              <a:t>thyroid hormone </a:t>
            </a:r>
            <a:r>
              <a:rPr lang="en-US" sz="2600" dirty="0">
                <a:latin typeface="Congenial" panose="02000503040000020004" pitchFamily="2" charset="0"/>
                <a:ea typeface="ADLaM Display" panose="02010000000000000000" pitchFamily="2" charset="0"/>
                <a:cs typeface="ADLaM Display" panose="02010000000000000000" pitchFamily="2" charset="0"/>
              </a:rPr>
              <a:t>(T3 and T4) to regulate metabolic rate</a:t>
            </a:r>
          </a:p>
        </p:txBody>
      </p:sp>
      <p:pic>
        <p:nvPicPr>
          <p:cNvPr id="4100" name="Picture 4" descr="Thyroid Gland- Nonneoplastic Lesion Atlas">
            <a:extLst>
              <a:ext uri="{FF2B5EF4-FFF2-40B4-BE49-F238E27FC236}">
                <a16:creationId xmlns:a16="http://schemas.microsoft.com/office/drawing/2014/main" id="{647BD9E1-7E04-8FA6-688F-DF263DF17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9" b="15037"/>
          <a:stretch>
            <a:fillRect/>
          </a:stretch>
        </p:blipFill>
        <p:spPr bwMode="auto">
          <a:xfrm>
            <a:off x="1571945" y="4571545"/>
            <a:ext cx="3457708" cy="194227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82A54D1-8758-8E0E-67E4-760ABCB4AFE5}"/>
              </a:ext>
            </a:extLst>
          </p:cNvPr>
          <p:cNvSpPr/>
          <p:nvPr/>
        </p:nvSpPr>
        <p:spPr>
          <a:xfrm>
            <a:off x="3156961" y="2743200"/>
            <a:ext cx="143838" cy="8219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EBFBCEA-0B4B-BA58-9C53-DE49C56CAC4C}"/>
              </a:ext>
            </a:extLst>
          </p:cNvPr>
          <p:cNvCxnSpPr>
            <a:cxnSpLocks/>
            <a:stCxn id="7" idx="1"/>
          </p:cNvCxnSpPr>
          <p:nvPr/>
        </p:nvCxnSpPr>
        <p:spPr>
          <a:xfrm flipH="1">
            <a:off x="1571945" y="2784297"/>
            <a:ext cx="1585016" cy="1787248"/>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EB194100-09DA-59ED-28B2-C015D82B9C95}"/>
              </a:ext>
            </a:extLst>
          </p:cNvPr>
          <p:cNvCxnSpPr>
            <a:cxnSpLocks/>
            <a:stCxn id="7" idx="3"/>
          </p:cNvCxnSpPr>
          <p:nvPr/>
        </p:nvCxnSpPr>
        <p:spPr>
          <a:xfrm>
            <a:off x="3300799" y="2784297"/>
            <a:ext cx="1728854" cy="1787248"/>
          </a:xfrm>
          <a:prstGeom prst="line">
            <a:avLst/>
          </a:prstGeom>
          <a:ln>
            <a:prstDash val="sysDash"/>
          </a:ln>
        </p:spPr>
        <p:style>
          <a:lnRef idx="2">
            <a:schemeClr val="dk1"/>
          </a:lnRef>
          <a:fillRef idx="0">
            <a:schemeClr val="dk1"/>
          </a:fillRef>
          <a:effectRef idx="1">
            <a:schemeClr val="dk1"/>
          </a:effectRef>
          <a:fontRef idx="minor">
            <a:schemeClr val="tx1"/>
          </a:fontRef>
        </p:style>
      </p:cxnSp>
      <p:pic>
        <p:nvPicPr>
          <p:cNvPr id="15" name="Picture 2" descr="C:\Users\Joe\Desktop\ch17_labeled_images\sal03717_17_17.jpg">
            <a:extLst>
              <a:ext uri="{FF2B5EF4-FFF2-40B4-BE49-F238E27FC236}">
                <a16:creationId xmlns:a16="http://schemas.microsoft.com/office/drawing/2014/main" id="{C7CDB182-36A8-B0C1-C73D-9BB60FEFBBB3}"/>
              </a:ext>
            </a:extLst>
          </p:cNvPr>
          <p:cNvPicPr>
            <a:picLocks noChangeAspect="1" noChangeArrowheads="1"/>
          </p:cNvPicPr>
          <p:nvPr/>
        </p:nvPicPr>
        <p:blipFill rotWithShape="1">
          <a:blip r:embed="rId5" cstate="print"/>
          <a:srcRect l="65656" t="59730" b="2067"/>
          <a:stretch>
            <a:fillRect/>
          </a:stretch>
        </p:blipFill>
        <p:spPr bwMode="auto">
          <a:xfrm>
            <a:off x="9561591" y="1675048"/>
            <a:ext cx="2116928" cy="2136303"/>
          </a:xfrm>
          <a:prstGeom prst="rect">
            <a:avLst/>
          </a:prstGeom>
          <a:ln>
            <a:solidFill>
              <a:schemeClr val="tx1"/>
            </a:solidFill>
          </a:ln>
          <a:effectLst/>
        </p:spPr>
      </p:pic>
      <p:sp>
        <p:nvSpPr>
          <p:cNvPr id="16" name="TextBox 15">
            <a:extLst>
              <a:ext uri="{FF2B5EF4-FFF2-40B4-BE49-F238E27FC236}">
                <a16:creationId xmlns:a16="http://schemas.microsoft.com/office/drawing/2014/main" id="{C7BD038C-D6C7-99EA-8731-EDB4A52EF290}"/>
              </a:ext>
            </a:extLst>
          </p:cNvPr>
          <p:cNvSpPr txBox="1"/>
          <p:nvPr/>
        </p:nvSpPr>
        <p:spPr>
          <a:xfrm>
            <a:off x="4741977" y="3283902"/>
            <a:ext cx="4560767" cy="89255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Stores thyroid hormone as colloid in </a:t>
            </a:r>
            <a:r>
              <a:rPr lang="en-US" sz="2600" u="sng" dirty="0">
                <a:latin typeface="Congenial" panose="02000503040000020004" pitchFamily="2" charset="0"/>
                <a:ea typeface="ADLaM Display" panose="02010000000000000000" pitchFamily="2" charset="0"/>
                <a:cs typeface="ADLaM Display" panose="02010000000000000000" pitchFamily="2" charset="0"/>
              </a:rPr>
              <a:t>thyroid follicles</a:t>
            </a:r>
          </a:p>
        </p:txBody>
      </p:sp>
      <p:pic>
        <p:nvPicPr>
          <p:cNvPr id="4102" name="Picture 6" descr="Injury Cleaning: Iodine vs. Neosporin - Which is Better?">
            <a:extLst>
              <a:ext uri="{FF2B5EF4-FFF2-40B4-BE49-F238E27FC236}">
                <a16:creationId xmlns:a16="http://schemas.microsoft.com/office/drawing/2014/main" id="{C80E8101-141E-FB96-77EE-EF46EA8D2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2382" y="4566180"/>
            <a:ext cx="3146479" cy="19422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Liquid Iodine | 30 mL [Pure, Hand-Crafted Dietary Supplements, No Fillers,  Non-GMO] – Remedy's Nutrition">
            <a:extLst>
              <a:ext uri="{FF2B5EF4-FFF2-40B4-BE49-F238E27FC236}">
                <a16:creationId xmlns:a16="http://schemas.microsoft.com/office/drawing/2014/main" id="{D7EE1793-E48A-1869-EB7F-49603E0D7C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206" t="9157" r="31144" b="5116"/>
          <a:stretch>
            <a:fillRect/>
          </a:stretch>
        </p:blipFill>
        <p:spPr bwMode="auto">
          <a:xfrm>
            <a:off x="186001" y="4176454"/>
            <a:ext cx="1033593" cy="2485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a:extLst>
              <a:ext uri="{FF2B5EF4-FFF2-40B4-BE49-F238E27FC236}">
                <a16:creationId xmlns:a16="http://schemas.microsoft.com/office/drawing/2014/main" id="{CDF05A86-5183-51A4-FA9D-361DDC6FC75A}"/>
              </a:ext>
            </a:extLst>
          </p:cNvPr>
          <p:cNvPicPr>
            <a:picLocks noChangeAspect="1" noChangeArrowheads="1"/>
          </p:cNvPicPr>
          <p:nvPr/>
        </p:nvPicPr>
        <p:blipFill>
          <a:blip r:embed="rId8" cstate="print"/>
          <a:srcRect/>
          <a:stretch>
            <a:fillRect/>
          </a:stretch>
        </p:blipFill>
        <p:spPr bwMode="auto">
          <a:xfrm>
            <a:off x="9609538" y="4263575"/>
            <a:ext cx="2116928" cy="2398306"/>
          </a:xfrm>
          <a:prstGeom prst="rect">
            <a:avLst/>
          </a:prstGeom>
          <a:ln>
            <a:noFill/>
          </a:ln>
          <a:effectLst/>
        </p:spPr>
      </p:pic>
    </p:spTree>
    <p:extLst>
      <p:ext uri="{BB962C8B-B14F-4D97-AF65-F5344CB8AC3E}">
        <p14:creationId xmlns:p14="http://schemas.microsoft.com/office/powerpoint/2010/main" val="9850220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Right)">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dissolve">
                                      <p:cBhvr>
                                        <p:cTn id="32" dur="500"/>
                                        <p:tgtEl>
                                          <p:spTgt spid="41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4"/>
                                        </p:tgtEl>
                                        <p:attrNameLst>
                                          <p:attrName>style.visibility</p:attrName>
                                        </p:attrNameLst>
                                      </p:cBhvr>
                                      <p:to>
                                        <p:strVal val="visible"/>
                                      </p:to>
                                    </p:set>
                                    <p:animEffect transition="in" filter="fade">
                                      <p:cBhvr>
                                        <p:cTn id="37" dur="500"/>
                                        <p:tgtEl>
                                          <p:spTgt spid="410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02"/>
                                        </p:tgtEl>
                                        <p:attrNameLst>
                                          <p:attrName>style.visibility</p:attrName>
                                        </p:attrNameLst>
                                      </p:cBhvr>
                                      <p:to>
                                        <p:strVal val="visible"/>
                                      </p:to>
                                    </p:set>
                                    <p:animEffect transition="in" filter="fade">
                                      <p:cBhvr>
                                        <p:cTn id="42" dur="500"/>
                                        <p:tgtEl>
                                          <p:spTgt spid="410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D991A-9DBF-B9AF-8533-1CEC2EA75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6EFE0-61B7-F913-BC8A-0923401C24DB}"/>
              </a:ext>
            </a:extLst>
          </p:cNvPr>
          <p:cNvSpPr>
            <a:spLocks noGrp="1"/>
          </p:cNvSpPr>
          <p:nvPr>
            <p:ph type="title"/>
          </p:nvPr>
        </p:nvSpPr>
        <p:spPr>
          <a:xfrm>
            <a:off x="100636" y="431233"/>
            <a:ext cx="5270030" cy="1539604"/>
          </a:xfrm>
        </p:spPr>
        <p:txBody>
          <a:bodyPr>
            <a:normAutofit/>
          </a:bodyPr>
          <a:lstStyle/>
          <a:p>
            <a:pPr algn="ctr"/>
            <a:r>
              <a:rPr lang="en-US" dirty="0">
                <a:latin typeface="Congenial" panose="02000503040000020004" pitchFamily="2" charset="0"/>
              </a:rPr>
              <a:t>Thyroid Hormone Disorders</a:t>
            </a:r>
          </a:p>
        </p:txBody>
      </p:sp>
      <p:pic>
        <p:nvPicPr>
          <p:cNvPr id="5128" name="Picture 8" descr="Hypothyroidism Diagnosis Confusion - MoodSurfing ™">
            <a:extLst>
              <a:ext uri="{FF2B5EF4-FFF2-40B4-BE49-F238E27FC236}">
                <a16:creationId xmlns:a16="http://schemas.microsoft.com/office/drawing/2014/main" id="{5060742A-94F7-FB9A-B50C-7210C3E05A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52"/>
          <a:stretch>
            <a:fillRect/>
          </a:stretch>
        </p:blipFill>
        <p:spPr bwMode="auto">
          <a:xfrm>
            <a:off x="0" y="2199121"/>
            <a:ext cx="5341964" cy="450665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YPERTHYROIDISM-Endeavour Clinic">
            <a:extLst>
              <a:ext uri="{FF2B5EF4-FFF2-40B4-BE49-F238E27FC236}">
                <a16:creationId xmlns:a16="http://schemas.microsoft.com/office/drawing/2014/main" id="{BF6761C1-B970-D7E4-3E53-58E9202419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56" r="11624"/>
          <a:stretch>
            <a:fillRect/>
          </a:stretch>
        </p:blipFill>
        <p:spPr bwMode="auto">
          <a:xfrm>
            <a:off x="7213147" y="2351345"/>
            <a:ext cx="4887121" cy="450665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Is this a goiter on my neck?">
            <a:extLst>
              <a:ext uri="{FF2B5EF4-FFF2-40B4-BE49-F238E27FC236}">
                <a16:creationId xmlns:a16="http://schemas.microsoft.com/office/drawing/2014/main" id="{0B9CCCDC-CD43-F2FE-5C88-A210A52A0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54" r="17713" b="21976"/>
          <a:stretch>
            <a:fillRect/>
          </a:stretch>
        </p:blipFill>
        <p:spPr bwMode="auto">
          <a:xfrm>
            <a:off x="4616118" y="2076567"/>
            <a:ext cx="2054373" cy="22004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C7DE5A-1474-381E-708C-7FF61F1F7E53}"/>
              </a:ext>
            </a:extLst>
          </p:cNvPr>
          <p:cNvSpPr txBox="1"/>
          <p:nvPr/>
        </p:nvSpPr>
        <p:spPr>
          <a:xfrm>
            <a:off x="4977210" y="4277066"/>
            <a:ext cx="1332187" cy="492443"/>
          </a:xfrm>
          <a:prstGeom prst="rect">
            <a:avLst/>
          </a:prstGeom>
          <a:noFill/>
        </p:spPr>
        <p:txBody>
          <a:bodyPr wrap="square" rtlCol="0">
            <a:spAutoFit/>
          </a:bodyPr>
          <a:lstStyle/>
          <a:p>
            <a:pPr algn="ctr"/>
            <a:r>
              <a:rPr lang="en-US" sz="2600" dirty="0">
                <a:latin typeface="Congenial" panose="02000503040000020004" pitchFamily="2" charset="0"/>
                <a:ea typeface="ADLaM Display" panose="02010000000000000000" pitchFamily="2" charset="0"/>
                <a:cs typeface="ADLaM Display" panose="02010000000000000000" pitchFamily="2" charset="0"/>
              </a:rPr>
              <a:t>Goiter</a:t>
            </a:r>
          </a:p>
        </p:txBody>
      </p:sp>
      <p:sp>
        <p:nvSpPr>
          <p:cNvPr id="12" name="TextBox 11">
            <a:extLst>
              <a:ext uri="{FF2B5EF4-FFF2-40B4-BE49-F238E27FC236}">
                <a16:creationId xmlns:a16="http://schemas.microsoft.com/office/drawing/2014/main" id="{439F27B9-A506-987E-7A7B-A6087259D888}"/>
              </a:ext>
            </a:extLst>
          </p:cNvPr>
          <p:cNvSpPr txBox="1"/>
          <p:nvPr/>
        </p:nvSpPr>
        <p:spPr>
          <a:xfrm>
            <a:off x="4744352" y="6189287"/>
            <a:ext cx="2422843" cy="492443"/>
          </a:xfrm>
          <a:prstGeom prst="rect">
            <a:avLst/>
          </a:prstGeom>
          <a:noFill/>
        </p:spPr>
        <p:txBody>
          <a:bodyPr wrap="square" rtlCol="0">
            <a:spAutoFit/>
          </a:bodyPr>
          <a:lstStyle/>
          <a:p>
            <a:pPr algn="ctr"/>
            <a:r>
              <a:rPr lang="en-US" sz="2600" dirty="0">
                <a:latin typeface="Congenial" panose="02000503040000020004" pitchFamily="2" charset="0"/>
                <a:ea typeface="ADLaM Display" panose="02010000000000000000" pitchFamily="2" charset="0"/>
                <a:cs typeface="ADLaM Display" panose="02010000000000000000" pitchFamily="2" charset="0"/>
              </a:rPr>
              <a:t>Exophthalmos</a:t>
            </a:r>
          </a:p>
        </p:txBody>
      </p:sp>
      <p:pic>
        <p:nvPicPr>
          <p:cNvPr id="13" name="Picture 12">
            <a:extLst>
              <a:ext uri="{FF2B5EF4-FFF2-40B4-BE49-F238E27FC236}">
                <a16:creationId xmlns:a16="http://schemas.microsoft.com/office/drawing/2014/main" id="{30E37FED-86D8-ED7C-BECF-C89E8BB3CBCB}"/>
              </a:ext>
            </a:extLst>
          </p:cNvPr>
          <p:cNvPicPr>
            <a:picLocks noChangeAspect="1" noChangeArrowheads="1"/>
          </p:cNvPicPr>
          <p:nvPr/>
        </p:nvPicPr>
        <p:blipFill>
          <a:blip r:embed="rId6" cstate="print"/>
          <a:srcRect/>
          <a:stretch>
            <a:fillRect/>
          </a:stretch>
        </p:blipFill>
        <p:spPr bwMode="auto">
          <a:xfrm>
            <a:off x="4451342" y="5051561"/>
            <a:ext cx="3008862" cy="1137726"/>
          </a:xfrm>
          <a:prstGeom prst="rect">
            <a:avLst/>
          </a:prstGeom>
          <a:noFill/>
          <a:ln w="9525">
            <a:noFill/>
            <a:miter lim="800000"/>
            <a:headEnd/>
            <a:tailEnd/>
          </a:ln>
        </p:spPr>
      </p:pic>
      <p:sp>
        <p:nvSpPr>
          <p:cNvPr id="3" name="Arrow: Down 2">
            <a:extLst>
              <a:ext uri="{FF2B5EF4-FFF2-40B4-BE49-F238E27FC236}">
                <a16:creationId xmlns:a16="http://schemas.microsoft.com/office/drawing/2014/main" id="{85FA66DE-89F9-995F-EF47-AB67FC70A28F}"/>
              </a:ext>
            </a:extLst>
          </p:cNvPr>
          <p:cNvSpPr/>
          <p:nvPr/>
        </p:nvSpPr>
        <p:spPr>
          <a:xfrm>
            <a:off x="447704" y="2050945"/>
            <a:ext cx="436149" cy="868452"/>
          </a:xfrm>
          <a:prstGeom prst="downArrow">
            <a:avLst>
              <a:gd name="adj1" fmla="val 50000"/>
              <a:gd name="adj2" fmla="val 65394"/>
            </a:avLst>
          </a:prstGeom>
          <a:ln>
            <a:solidFill>
              <a:schemeClr val="accent1">
                <a:lumMod val="5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4" name="Arrow: Down 3">
            <a:extLst>
              <a:ext uri="{FF2B5EF4-FFF2-40B4-BE49-F238E27FC236}">
                <a16:creationId xmlns:a16="http://schemas.microsoft.com/office/drawing/2014/main" id="{688E194D-9E7B-2D10-4E41-84EB7F751771}"/>
              </a:ext>
            </a:extLst>
          </p:cNvPr>
          <p:cNvSpPr/>
          <p:nvPr/>
        </p:nvSpPr>
        <p:spPr>
          <a:xfrm rot="10800000">
            <a:off x="7244394" y="2069293"/>
            <a:ext cx="436149" cy="868452"/>
          </a:xfrm>
          <a:prstGeom prst="downArrow">
            <a:avLst>
              <a:gd name="adj1" fmla="val 50000"/>
              <a:gd name="adj2" fmla="val 65394"/>
            </a:avLst>
          </a:prstGeom>
          <a:ln>
            <a:solidFill>
              <a:schemeClr val="accent1">
                <a:lumMod val="5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E5CF890-0E97-D144-697F-DD14D2C4DEB4}"/>
              </a:ext>
            </a:extLst>
          </p:cNvPr>
          <p:cNvSpPr txBox="1"/>
          <p:nvPr/>
        </p:nvSpPr>
        <p:spPr>
          <a:xfrm>
            <a:off x="8150960" y="1717876"/>
            <a:ext cx="3011493" cy="492443"/>
          </a:xfrm>
          <a:prstGeom prst="rect">
            <a:avLst/>
          </a:prstGeom>
          <a:noFill/>
        </p:spPr>
        <p:txBody>
          <a:bodyPr wrap="square" rtlCol="0">
            <a:spAutoFit/>
          </a:bodyPr>
          <a:lstStyle/>
          <a:p>
            <a:pPr algn="ctr"/>
            <a:r>
              <a:rPr lang="en-US" sz="2600" dirty="0">
                <a:latin typeface="Congenial" panose="02000503040000020004" pitchFamily="2" charset="0"/>
                <a:ea typeface="ADLaM Display" panose="02010000000000000000" pitchFamily="2" charset="0"/>
                <a:cs typeface="ADLaM Display" panose="02010000000000000000" pitchFamily="2" charset="0"/>
              </a:rPr>
              <a:t>Graves disease</a:t>
            </a:r>
          </a:p>
        </p:txBody>
      </p:sp>
      <p:pic>
        <p:nvPicPr>
          <p:cNvPr id="6" name="Picture 5" descr="Graves' disease | doctorlansford.com">
            <a:extLst>
              <a:ext uri="{FF2B5EF4-FFF2-40B4-BE49-F238E27FC236}">
                <a16:creationId xmlns:a16="http://schemas.microsoft.com/office/drawing/2014/main" id="{84B655A4-1359-82AD-2B98-444DCC7156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767" b="43522"/>
          <a:stretch>
            <a:fillRect/>
          </a:stretch>
        </p:blipFill>
        <p:spPr bwMode="auto">
          <a:xfrm>
            <a:off x="7244394" y="268477"/>
            <a:ext cx="4782922" cy="15396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artoon of a human thyroid&#10;&#10;AI-generated content may be incorrect.">
            <a:extLst>
              <a:ext uri="{FF2B5EF4-FFF2-40B4-BE49-F238E27FC236}">
                <a16:creationId xmlns:a16="http://schemas.microsoft.com/office/drawing/2014/main" id="{64A947A5-6EA0-C0D0-27F6-D57CC19680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3203" y="595729"/>
            <a:ext cx="1025140" cy="911975"/>
          </a:xfrm>
          <a:prstGeom prst="rect">
            <a:avLst/>
          </a:prstGeom>
        </p:spPr>
      </p:pic>
    </p:spTree>
    <p:extLst>
      <p:ext uri="{BB962C8B-B14F-4D97-AF65-F5344CB8AC3E}">
        <p14:creationId xmlns:p14="http://schemas.microsoft.com/office/powerpoint/2010/main" val="2241224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500"/>
                                        <p:tgtEl>
                                          <p:spTgt spid="51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fade">
                                      <p:cBhvr>
                                        <p:cTn id="22" dur="500"/>
                                        <p:tgtEl>
                                          <p:spTgt spid="51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5134"/>
                                        </p:tgtEl>
                                        <p:attrNameLst>
                                          <p:attrName>style.visibility</p:attrName>
                                        </p:attrNameLst>
                                      </p:cBhvr>
                                      <p:to>
                                        <p:strVal val="visible"/>
                                      </p:to>
                                    </p:set>
                                    <p:animEffect transition="in" filter="barn(outVertical)">
                                      <p:cBhvr>
                                        <p:cTn id="35" dur="500"/>
                                        <p:tgtEl>
                                          <p:spTgt spid="51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out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3" grpId="0" animBg="1"/>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46FA5-6993-B4B9-AB3F-F023DB51DA7F}"/>
            </a:ext>
          </a:extLst>
        </p:cNvPr>
        <p:cNvGrpSpPr/>
        <p:nvPr/>
      </p:nvGrpSpPr>
      <p:grpSpPr>
        <a:xfrm>
          <a:off x="0" y="0"/>
          <a:ext cx="0" cy="0"/>
          <a:chOff x="0" y="0"/>
          <a:chExt cx="0" cy="0"/>
        </a:xfrm>
      </p:grpSpPr>
      <p:pic>
        <p:nvPicPr>
          <p:cNvPr id="7" name="Picture 6" descr="A diagram of the intestine&#10;&#10;AI-generated content may be incorrect.">
            <a:extLst>
              <a:ext uri="{FF2B5EF4-FFF2-40B4-BE49-F238E27FC236}">
                <a16:creationId xmlns:a16="http://schemas.microsoft.com/office/drawing/2014/main" id="{FB3DF430-7600-2715-D6E6-E10C85ADC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2564" y="145441"/>
            <a:ext cx="3696429" cy="3283559"/>
          </a:xfrm>
          <a:prstGeom prst="rect">
            <a:avLst/>
          </a:prstGeom>
        </p:spPr>
      </p:pic>
      <p:sp>
        <p:nvSpPr>
          <p:cNvPr id="2" name="Title 1">
            <a:extLst>
              <a:ext uri="{FF2B5EF4-FFF2-40B4-BE49-F238E27FC236}">
                <a16:creationId xmlns:a16="http://schemas.microsoft.com/office/drawing/2014/main" id="{6B319ED7-1925-F9F3-D0B9-5A9E339F9838}"/>
              </a:ext>
            </a:extLst>
          </p:cNvPr>
          <p:cNvSpPr>
            <a:spLocks noGrp="1"/>
          </p:cNvSpPr>
          <p:nvPr>
            <p:ph type="title"/>
          </p:nvPr>
        </p:nvSpPr>
        <p:spPr>
          <a:xfrm>
            <a:off x="753110" y="444499"/>
            <a:ext cx="5342890" cy="823811"/>
          </a:xfrm>
        </p:spPr>
        <p:txBody>
          <a:bodyPr>
            <a:normAutofit/>
          </a:bodyPr>
          <a:lstStyle/>
          <a:p>
            <a:pPr algn="ctr"/>
            <a:r>
              <a:rPr lang="en-US" dirty="0">
                <a:latin typeface="Congenial" panose="02000503040000020004" pitchFamily="2" charset="0"/>
              </a:rPr>
              <a:t>The Adrenal Gland</a:t>
            </a:r>
          </a:p>
        </p:txBody>
      </p:sp>
      <p:sp>
        <p:nvSpPr>
          <p:cNvPr id="3" name="TextBox 2">
            <a:extLst>
              <a:ext uri="{FF2B5EF4-FFF2-40B4-BE49-F238E27FC236}">
                <a16:creationId xmlns:a16="http://schemas.microsoft.com/office/drawing/2014/main" id="{45BD25E8-47AC-448B-A414-879CCDFECB65}"/>
              </a:ext>
            </a:extLst>
          </p:cNvPr>
          <p:cNvSpPr txBox="1"/>
          <p:nvPr/>
        </p:nvSpPr>
        <p:spPr>
          <a:xfrm>
            <a:off x="4043108" y="1340944"/>
            <a:ext cx="3532051" cy="89255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Activated during the </a:t>
            </a:r>
            <a:r>
              <a:rPr lang="en-US" sz="2600" u="sng" dirty="0">
                <a:latin typeface="Congenial" panose="02000503040000020004" pitchFamily="2" charset="0"/>
                <a:ea typeface="ADLaM Display" panose="02010000000000000000" pitchFamily="2" charset="0"/>
                <a:cs typeface="ADLaM Display" panose="02010000000000000000" pitchFamily="2" charset="0"/>
              </a:rPr>
              <a:t>stress response</a:t>
            </a:r>
          </a:p>
        </p:txBody>
      </p:sp>
      <p:pic>
        <p:nvPicPr>
          <p:cNvPr id="4" name="Picture 4" descr="177511">
            <a:extLst>
              <a:ext uri="{FF2B5EF4-FFF2-40B4-BE49-F238E27FC236}">
                <a16:creationId xmlns:a16="http://schemas.microsoft.com/office/drawing/2014/main" id="{AEDE4872-4ED0-9C1B-8326-A4D7E365B26E}"/>
              </a:ext>
            </a:extLst>
          </p:cNvPr>
          <p:cNvPicPr>
            <a:picLocks noChangeAspect="1" noChangeArrowheads="1"/>
          </p:cNvPicPr>
          <p:nvPr/>
        </p:nvPicPr>
        <p:blipFill>
          <a:blip r:embed="rId4" cstate="print"/>
          <a:srcRect b="11685"/>
          <a:stretch>
            <a:fillRect/>
          </a:stretch>
        </p:blipFill>
        <p:spPr bwMode="auto">
          <a:xfrm>
            <a:off x="218167" y="3812042"/>
            <a:ext cx="5140383" cy="2961487"/>
          </a:xfrm>
          <a:prstGeom prst="rect">
            <a:avLst/>
          </a:prstGeom>
          <a:ln>
            <a:noFill/>
          </a:ln>
          <a:effectLst/>
        </p:spPr>
      </p:pic>
      <p:pic>
        <p:nvPicPr>
          <p:cNvPr id="5" name="Picture 7">
            <a:extLst>
              <a:ext uri="{FF2B5EF4-FFF2-40B4-BE49-F238E27FC236}">
                <a16:creationId xmlns:a16="http://schemas.microsoft.com/office/drawing/2014/main" id="{AFA8C1E8-6145-F10D-A398-16CD017D2C33}"/>
              </a:ext>
            </a:extLst>
          </p:cNvPr>
          <p:cNvPicPr>
            <a:picLocks noChangeAspect="1" noChangeArrowheads="1"/>
          </p:cNvPicPr>
          <p:nvPr/>
        </p:nvPicPr>
        <p:blipFill>
          <a:blip r:embed="rId5" cstate="print"/>
          <a:srcRect/>
          <a:stretch>
            <a:fillRect/>
          </a:stretch>
        </p:blipFill>
        <p:spPr bwMode="auto">
          <a:xfrm>
            <a:off x="559689" y="1429218"/>
            <a:ext cx="3302050" cy="2172704"/>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B3E84C13-3A9E-E8C0-6B11-91E18B53DFDE}"/>
              </a:ext>
            </a:extLst>
          </p:cNvPr>
          <p:cNvSpPr txBox="1"/>
          <p:nvPr/>
        </p:nvSpPr>
        <p:spPr>
          <a:xfrm>
            <a:off x="4083017" y="2427522"/>
            <a:ext cx="4336255" cy="89255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Inner medulla releases </a:t>
            </a:r>
            <a:r>
              <a:rPr lang="en-US" sz="2600" u="sng" dirty="0">
                <a:latin typeface="Congenial" panose="02000503040000020004" pitchFamily="2" charset="0"/>
                <a:ea typeface="ADLaM Display" panose="02010000000000000000" pitchFamily="2" charset="0"/>
                <a:cs typeface="ADLaM Display" panose="02010000000000000000" pitchFamily="2" charset="0"/>
              </a:rPr>
              <a:t>adrenaline</a:t>
            </a:r>
            <a:r>
              <a:rPr lang="en-US" sz="2600" dirty="0">
                <a:latin typeface="Congenial" panose="02000503040000020004" pitchFamily="2" charset="0"/>
                <a:ea typeface="ADLaM Display" panose="02010000000000000000" pitchFamily="2" charset="0"/>
                <a:cs typeface="ADLaM Display" panose="02010000000000000000" pitchFamily="2" charset="0"/>
              </a:rPr>
              <a:t> (epinephrine)</a:t>
            </a:r>
            <a:endParaRPr lang="en-US" sz="2600" u="sng"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0D4D1F2F-87DA-2F9F-102C-1A97BD989176}"/>
              </a:ext>
            </a:extLst>
          </p:cNvPr>
          <p:cNvSpPr txBox="1"/>
          <p:nvPr/>
        </p:nvSpPr>
        <p:spPr>
          <a:xfrm>
            <a:off x="5652372" y="4352086"/>
            <a:ext cx="5140383" cy="89255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Outer cortex releases stress hormones such as </a:t>
            </a:r>
            <a:r>
              <a:rPr lang="en-US" sz="2600" u="sng" dirty="0">
                <a:latin typeface="Congenial" panose="02000503040000020004" pitchFamily="2" charset="0"/>
                <a:ea typeface="ADLaM Display" panose="02010000000000000000" pitchFamily="2" charset="0"/>
                <a:cs typeface="ADLaM Display" panose="02010000000000000000" pitchFamily="2" charset="0"/>
              </a:rPr>
              <a:t>cortisol</a:t>
            </a:r>
          </a:p>
        </p:txBody>
      </p:sp>
      <p:pic>
        <p:nvPicPr>
          <p:cNvPr id="1026" name="Picture 2" descr="EpiPen | LloydsPharmacy Online Doctor UK">
            <a:extLst>
              <a:ext uri="{FF2B5EF4-FFF2-40B4-BE49-F238E27FC236}">
                <a16:creationId xmlns:a16="http://schemas.microsoft.com/office/drawing/2014/main" id="{A9C17B2C-CD2F-CF41-5B7A-C3108E359C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839" t="31928" r="20590" b="33079"/>
          <a:stretch>
            <a:fillRect/>
          </a:stretch>
        </p:blipFill>
        <p:spPr bwMode="auto">
          <a:xfrm>
            <a:off x="5511056" y="3322031"/>
            <a:ext cx="2052827" cy="8180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3EC3C4-FB7D-0FC5-74CC-B76E60346473}"/>
              </a:ext>
            </a:extLst>
          </p:cNvPr>
          <p:cNvSpPr txBox="1"/>
          <p:nvPr/>
        </p:nvSpPr>
        <p:spPr>
          <a:xfrm>
            <a:off x="4713626" y="5418661"/>
            <a:ext cx="6233894" cy="129266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Increases heart rate, blood pressure, respiration, blood glucose, suppresses immune response</a:t>
            </a:r>
            <a:endParaRPr lang="en-US" sz="2600" u="sng" dirty="0">
              <a:latin typeface="Congenial" panose="02000503040000020004" pitchFamily="2" charset="0"/>
              <a:ea typeface="ADLaM Display" panose="02010000000000000000" pitchFamily="2" charset="0"/>
              <a:cs typeface="ADLaM Display" panose="02010000000000000000" pitchFamily="2" charset="0"/>
            </a:endParaRPr>
          </a:p>
        </p:txBody>
      </p:sp>
      <p:pic>
        <p:nvPicPr>
          <p:cNvPr id="1030" name="Picture 6" descr="Walgreens Hydrocortisone Cream with Aloe">
            <a:extLst>
              <a:ext uri="{FF2B5EF4-FFF2-40B4-BE49-F238E27FC236}">
                <a16:creationId xmlns:a16="http://schemas.microsoft.com/office/drawing/2014/main" id="{38A6026F-6E02-805F-8755-BD5D82F899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192" b="10065"/>
          <a:stretch>
            <a:fillRect/>
          </a:stretch>
        </p:blipFill>
        <p:spPr bwMode="auto">
          <a:xfrm>
            <a:off x="8375070" y="3429000"/>
            <a:ext cx="1927526" cy="7082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dnisone Tablets | Empower Pharmacy">
            <a:extLst>
              <a:ext uri="{FF2B5EF4-FFF2-40B4-BE49-F238E27FC236}">
                <a16:creationId xmlns:a16="http://schemas.microsoft.com/office/drawing/2014/main" id="{0887A33A-8D2B-F767-8894-00BCDD978F4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315" t="23525" r="12381" b="9364"/>
          <a:stretch>
            <a:fillRect/>
          </a:stretch>
        </p:blipFill>
        <p:spPr bwMode="auto">
          <a:xfrm>
            <a:off x="10675362" y="3672170"/>
            <a:ext cx="1037954" cy="15417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B250F45-2D48-42FD-BA9A-45F1AEE237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2596" y="5457244"/>
            <a:ext cx="1532029" cy="12154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pinephrine - Simple English Wikipedia, the free encyclopedia">
            <a:extLst>
              <a:ext uri="{FF2B5EF4-FFF2-40B4-BE49-F238E27FC236}">
                <a16:creationId xmlns:a16="http://schemas.microsoft.com/office/drawing/2014/main" id="{EA45E119-8C5C-6ABC-A673-D31D8F7214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3729" y="1787220"/>
            <a:ext cx="997668" cy="63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4893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6" presetClass="entr" presetSubtype="37" fill="hold" nodeType="afterEffect">
                                  <p:stCondLst>
                                    <p:cond delay="0"/>
                                  </p:stCondLst>
                                  <p:childTnLst>
                                    <p:set>
                                      <p:cBhvr>
                                        <p:cTn id="25" dur="1" fill="hold">
                                          <p:stCondLst>
                                            <p:cond delay="0"/>
                                          </p:stCondLst>
                                        </p:cTn>
                                        <p:tgtEl>
                                          <p:spTgt spid="1040"/>
                                        </p:tgtEl>
                                        <p:attrNameLst>
                                          <p:attrName>style.visibility</p:attrName>
                                        </p:attrNameLst>
                                      </p:cBhvr>
                                      <p:to>
                                        <p:strVal val="visible"/>
                                      </p:to>
                                    </p:set>
                                    <p:animEffect transition="in" filter="barn(outVertical)">
                                      <p:cBhvr>
                                        <p:cTn id="26" dur="500"/>
                                        <p:tgtEl>
                                          <p:spTgt spid="104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barn(outVertical)">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500"/>
                            </p:stCondLst>
                            <p:childTnLst>
                              <p:par>
                                <p:cTn id="38" presetID="16" presetClass="entr" presetSubtype="37" fill="hold" nodeType="afterEffect">
                                  <p:stCondLst>
                                    <p:cond delay="0"/>
                                  </p:stCondLst>
                                  <p:childTnLst>
                                    <p:set>
                                      <p:cBhvr>
                                        <p:cTn id="39" dur="1" fill="hold">
                                          <p:stCondLst>
                                            <p:cond delay="0"/>
                                          </p:stCondLst>
                                        </p:cTn>
                                        <p:tgtEl>
                                          <p:spTgt spid="1036"/>
                                        </p:tgtEl>
                                        <p:attrNameLst>
                                          <p:attrName>style.visibility</p:attrName>
                                        </p:attrNameLst>
                                      </p:cBhvr>
                                      <p:to>
                                        <p:strVal val="visible"/>
                                      </p:to>
                                    </p:set>
                                    <p:animEffect transition="in" filter="barn(outVertical)">
                                      <p:cBhvr>
                                        <p:cTn id="40" dur="500"/>
                                        <p:tgtEl>
                                          <p:spTgt spid="10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nodeType="clickEffect">
                                  <p:stCondLst>
                                    <p:cond delay="0"/>
                                  </p:stCondLst>
                                  <p:childTnLst>
                                    <p:set>
                                      <p:cBhvr>
                                        <p:cTn id="49" dur="1" fill="hold">
                                          <p:stCondLst>
                                            <p:cond delay="0"/>
                                          </p:stCondLst>
                                        </p:cTn>
                                        <p:tgtEl>
                                          <p:spTgt spid="1030"/>
                                        </p:tgtEl>
                                        <p:attrNameLst>
                                          <p:attrName>style.visibility</p:attrName>
                                        </p:attrNameLst>
                                      </p:cBhvr>
                                      <p:to>
                                        <p:strVal val="visible"/>
                                      </p:to>
                                    </p:set>
                                    <p:animEffect transition="in" filter="barn(outVertical)">
                                      <p:cBhvr>
                                        <p:cTn id="50" dur="500"/>
                                        <p:tgtEl>
                                          <p:spTgt spid="1030"/>
                                        </p:tgtEl>
                                      </p:cBhvr>
                                    </p:animEffect>
                                  </p:childTnLst>
                                </p:cTn>
                              </p:par>
                              <p:par>
                                <p:cTn id="51" presetID="16" presetClass="entr" presetSubtype="37" fill="hold" nodeType="withEffect">
                                  <p:stCondLst>
                                    <p:cond delay="0"/>
                                  </p:stCondLst>
                                  <p:childTnLst>
                                    <p:set>
                                      <p:cBhvr>
                                        <p:cTn id="52" dur="1" fill="hold">
                                          <p:stCondLst>
                                            <p:cond delay="0"/>
                                          </p:stCondLst>
                                        </p:cTn>
                                        <p:tgtEl>
                                          <p:spTgt spid="1034"/>
                                        </p:tgtEl>
                                        <p:attrNameLst>
                                          <p:attrName>style.visibility</p:attrName>
                                        </p:attrNameLst>
                                      </p:cBhvr>
                                      <p:to>
                                        <p:strVal val="visible"/>
                                      </p:to>
                                    </p:set>
                                    <p:animEffect transition="in" filter="barn(outVertical)">
                                      <p:cBhvr>
                                        <p:cTn id="53"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EF6DC-320F-9510-0961-6C12D68D0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8687A-6E64-B88D-D387-E292F1D4D8EA}"/>
              </a:ext>
            </a:extLst>
          </p:cNvPr>
          <p:cNvSpPr>
            <a:spLocks noGrp="1"/>
          </p:cNvSpPr>
          <p:nvPr>
            <p:ph type="title"/>
          </p:nvPr>
        </p:nvSpPr>
        <p:spPr>
          <a:xfrm>
            <a:off x="4831519" y="401563"/>
            <a:ext cx="6336059" cy="823811"/>
          </a:xfrm>
        </p:spPr>
        <p:txBody>
          <a:bodyPr>
            <a:normAutofit fontScale="90000"/>
          </a:bodyPr>
          <a:lstStyle/>
          <a:p>
            <a:pPr algn="ctr"/>
            <a:r>
              <a:rPr lang="en-US" dirty="0">
                <a:latin typeface="Congenial" panose="02000503040000020004" pitchFamily="2" charset="0"/>
              </a:rPr>
              <a:t>Adrenal Gland Disorders</a:t>
            </a:r>
          </a:p>
        </p:txBody>
      </p:sp>
      <p:pic>
        <p:nvPicPr>
          <p:cNvPr id="4" name="Picture 6">
            <a:extLst>
              <a:ext uri="{FF2B5EF4-FFF2-40B4-BE49-F238E27FC236}">
                <a16:creationId xmlns:a16="http://schemas.microsoft.com/office/drawing/2014/main" id="{5CDBEF66-B790-8B65-27F6-6EA8C55397B1}"/>
              </a:ext>
            </a:extLst>
          </p:cNvPr>
          <p:cNvPicPr>
            <a:picLocks noChangeAspect="1" noChangeArrowheads="1"/>
          </p:cNvPicPr>
          <p:nvPr/>
        </p:nvPicPr>
        <p:blipFill>
          <a:blip r:embed="rId3" cstate="print"/>
          <a:srcRect/>
          <a:stretch>
            <a:fillRect/>
          </a:stretch>
        </p:blipFill>
        <p:spPr bwMode="auto">
          <a:xfrm>
            <a:off x="2763583" y="3211436"/>
            <a:ext cx="2281028" cy="3329068"/>
          </a:xfrm>
          <a:prstGeom prst="rect">
            <a:avLst/>
          </a:prstGeom>
          <a:ln>
            <a:noFill/>
          </a:ln>
          <a:effectLst>
            <a:outerShdw blurRad="50800" dist="38100" dir="2700000" algn="tl" rotWithShape="0">
              <a:prstClr val="black">
                <a:alpha val="40000"/>
              </a:prstClr>
            </a:outerShdw>
          </a:effectLst>
        </p:spPr>
      </p:pic>
      <p:pic>
        <p:nvPicPr>
          <p:cNvPr id="5" name="Picture 7" descr="Untitled-1 copy">
            <a:extLst>
              <a:ext uri="{FF2B5EF4-FFF2-40B4-BE49-F238E27FC236}">
                <a16:creationId xmlns:a16="http://schemas.microsoft.com/office/drawing/2014/main" id="{FEB82ACE-0CE9-7952-9492-AB5D018BB91D}"/>
              </a:ext>
            </a:extLst>
          </p:cNvPr>
          <p:cNvPicPr>
            <a:picLocks noChangeAspect="1" noChangeArrowheads="1"/>
          </p:cNvPicPr>
          <p:nvPr/>
        </p:nvPicPr>
        <p:blipFill>
          <a:blip r:embed="rId4" cstate="print"/>
          <a:srcRect/>
          <a:stretch>
            <a:fillRect/>
          </a:stretch>
        </p:blipFill>
        <p:spPr bwMode="auto">
          <a:xfrm>
            <a:off x="280630" y="1606975"/>
            <a:ext cx="1686988" cy="5121769"/>
          </a:xfrm>
          <a:prstGeom prst="rect">
            <a:avLst/>
          </a:prstGeom>
          <a:ln>
            <a:noFill/>
          </a:ln>
          <a:effectLst/>
        </p:spPr>
      </p:pic>
      <p:sp>
        <p:nvSpPr>
          <p:cNvPr id="6" name="TextBox 5">
            <a:extLst>
              <a:ext uri="{FF2B5EF4-FFF2-40B4-BE49-F238E27FC236}">
                <a16:creationId xmlns:a16="http://schemas.microsoft.com/office/drawing/2014/main" id="{28304483-3C99-6FD6-BEA9-924B1B0E76EE}"/>
              </a:ext>
            </a:extLst>
          </p:cNvPr>
          <p:cNvSpPr txBox="1"/>
          <p:nvPr/>
        </p:nvSpPr>
        <p:spPr>
          <a:xfrm>
            <a:off x="8373328" y="1606975"/>
            <a:ext cx="4007900" cy="1292662"/>
          </a:xfrm>
          <a:prstGeom prst="rect">
            <a:avLst/>
          </a:prstGeom>
          <a:noFill/>
        </p:spPr>
        <p:txBody>
          <a:bodyPr wrap="square" rtlCol="0">
            <a:spAutoFit/>
          </a:bodyPr>
          <a:lstStyle/>
          <a:p>
            <a:pPr marL="285750" indent="-285750">
              <a:buFont typeface="Arial" panose="020B0604020202020204" pitchFamily="34" charset="0"/>
              <a:buChar char="•"/>
            </a:pPr>
            <a:r>
              <a:rPr lang="en-US" sz="2600" u="sng" dirty="0">
                <a:latin typeface="Congenial" panose="02000503040000020004" pitchFamily="2" charset="0"/>
                <a:ea typeface="ADLaM Display" panose="02010000000000000000" pitchFamily="2" charset="0"/>
                <a:cs typeface="ADLaM Display" panose="02010000000000000000" pitchFamily="2" charset="0"/>
              </a:rPr>
              <a:t>Adrenal Insufficiency</a:t>
            </a:r>
            <a:r>
              <a:rPr lang="en-US" sz="2600" dirty="0">
                <a:latin typeface="Congenial" panose="02000503040000020004" pitchFamily="2" charset="0"/>
                <a:ea typeface="ADLaM Display" panose="02010000000000000000" pitchFamily="2" charset="0"/>
                <a:cs typeface="ADLaM Display" panose="02010000000000000000" pitchFamily="2" charset="0"/>
              </a:rPr>
              <a:t> (Hypoadrenalism, Addison’s disease)</a:t>
            </a:r>
            <a:endParaRPr lang="en-US" sz="2600" u="sng" dirty="0">
              <a:latin typeface="Congenial" panose="02000503040000020004" pitchFamily="2" charset="0"/>
              <a:ea typeface="ADLaM Display" panose="02010000000000000000" pitchFamily="2" charset="0"/>
              <a:cs typeface="ADLaM Display" panose="02010000000000000000" pitchFamily="2" charset="0"/>
            </a:endParaRPr>
          </a:p>
        </p:txBody>
      </p:sp>
      <p:pic>
        <p:nvPicPr>
          <p:cNvPr id="2050" name="Picture 2" descr="Addison's disease - The Lancet">
            <a:extLst>
              <a:ext uri="{FF2B5EF4-FFF2-40B4-BE49-F238E27FC236}">
                <a16:creationId xmlns:a16="http://schemas.microsoft.com/office/drawing/2014/main" id="{4C9D120E-5883-2DFF-43BF-DEB7CC069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835" y="3087743"/>
            <a:ext cx="2649538" cy="3429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The Picture of Health: The Strange Case of John F. Kennedy - Blog - Free  Library">
            <a:extLst>
              <a:ext uri="{FF2B5EF4-FFF2-40B4-BE49-F238E27FC236}">
                <a16:creationId xmlns:a16="http://schemas.microsoft.com/office/drawing/2014/main" id="{40F5F941-9CCD-7059-95EE-781F91C98E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6696" y="3081568"/>
            <a:ext cx="2649538" cy="34351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469C80-2D3A-3943-C863-9ACE2655086D}"/>
              </a:ext>
            </a:extLst>
          </p:cNvPr>
          <p:cNvSpPr txBox="1"/>
          <p:nvPr/>
        </p:nvSpPr>
        <p:spPr>
          <a:xfrm>
            <a:off x="1544220" y="1621456"/>
            <a:ext cx="4007900" cy="1292662"/>
          </a:xfrm>
          <a:prstGeom prst="rect">
            <a:avLst/>
          </a:prstGeom>
          <a:noFill/>
        </p:spPr>
        <p:txBody>
          <a:bodyPr wrap="square" rtlCol="0">
            <a:spAutoFit/>
          </a:bodyPr>
          <a:lstStyle/>
          <a:p>
            <a:pPr marL="285750" indent="-285750">
              <a:buFont typeface="Arial" panose="020B0604020202020204" pitchFamily="34" charset="0"/>
              <a:buChar char="•"/>
            </a:pPr>
            <a:r>
              <a:rPr lang="en-US" sz="2600" u="sng" dirty="0">
                <a:latin typeface="Congenial" panose="02000503040000020004" pitchFamily="2" charset="0"/>
                <a:ea typeface="ADLaM Display" panose="02010000000000000000" pitchFamily="2" charset="0"/>
                <a:cs typeface="ADLaM Display" panose="02010000000000000000" pitchFamily="2" charset="0"/>
              </a:rPr>
              <a:t>Hypercortisolism</a:t>
            </a:r>
            <a:r>
              <a:rPr lang="en-US" sz="2600" dirty="0">
                <a:latin typeface="Congenial" panose="02000503040000020004" pitchFamily="2" charset="0"/>
                <a:ea typeface="ADLaM Display" panose="02010000000000000000" pitchFamily="2" charset="0"/>
                <a:cs typeface="ADLaM Display" panose="02010000000000000000" pitchFamily="2" charset="0"/>
              </a:rPr>
              <a:t> (Cushing’s disease, Cushing’s syndrome)</a:t>
            </a:r>
            <a:endParaRPr lang="en-US" sz="2600" u="sng" dirty="0">
              <a:latin typeface="Congenial" panose="02000503040000020004" pitchFamily="2" charset="0"/>
              <a:ea typeface="ADLaM Display" panose="02010000000000000000" pitchFamily="2" charset="0"/>
              <a:cs typeface="ADLaM Display" panose="02010000000000000000" pitchFamily="2" charset="0"/>
            </a:endParaRPr>
          </a:p>
        </p:txBody>
      </p:sp>
      <p:pic>
        <p:nvPicPr>
          <p:cNvPr id="1028" name="Picture 4" descr="Prednisone Side Effects Can Be Disastrous | The People's Pharmacy">
            <a:extLst>
              <a:ext uri="{FF2B5EF4-FFF2-40B4-BE49-F238E27FC236}">
                <a16:creationId xmlns:a16="http://schemas.microsoft.com/office/drawing/2014/main" id="{F66EE102-7EC2-0598-6274-0D64648F43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479" b="13501"/>
          <a:stretch>
            <a:fillRect/>
          </a:stretch>
        </p:blipFill>
        <p:spPr bwMode="auto">
          <a:xfrm>
            <a:off x="1525124" y="441794"/>
            <a:ext cx="2293548" cy="10097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measuring tape and a few brown objects&#10;&#10;AI-generated content may be incorrect.">
            <a:extLst>
              <a:ext uri="{FF2B5EF4-FFF2-40B4-BE49-F238E27FC236}">
                <a16:creationId xmlns:a16="http://schemas.microsoft.com/office/drawing/2014/main" id="{1E220F4A-73E4-0410-19CA-AA4655C92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0835" y="1451579"/>
            <a:ext cx="2649538" cy="1409959"/>
          </a:xfrm>
          <a:prstGeom prst="rect">
            <a:avLst/>
          </a:prstGeom>
        </p:spPr>
      </p:pic>
    </p:spTree>
    <p:extLst>
      <p:ext uri="{BB962C8B-B14F-4D97-AF65-F5344CB8AC3E}">
        <p14:creationId xmlns:p14="http://schemas.microsoft.com/office/powerpoint/2010/main" val="2996643343"/>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outVertic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out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barn(outHorizontal)">
                                      <p:cBhvr>
                                        <p:cTn id="39" dur="500"/>
                                        <p:tgtEl>
                                          <p:spTgt spid="205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2052"/>
                                        </p:tgtEl>
                                        <p:attrNameLst>
                                          <p:attrName>style.visibility</p:attrName>
                                        </p:attrNameLst>
                                      </p:cBhvr>
                                      <p:to>
                                        <p:strVal val="visible"/>
                                      </p:to>
                                    </p:set>
                                    <p:animEffect transition="in" filter="barn(outVertical)">
                                      <p:cBhvr>
                                        <p:cTn id="4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EFBFB-6A06-CACD-83DB-6838CA8C5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3B40B-5532-53B6-76C4-CD0FA3301A15}"/>
              </a:ext>
            </a:extLst>
          </p:cNvPr>
          <p:cNvSpPr>
            <a:spLocks noGrp="1"/>
          </p:cNvSpPr>
          <p:nvPr>
            <p:ph type="title"/>
          </p:nvPr>
        </p:nvSpPr>
        <p:spPr>
          <a:xfrm>
            <a:off x="6477899" y="4813247"/>
            <a:ext cx="5604510" cy="914400"/>
          </a:xfrm>
        </p:spPr>
        <p:txBody>
          <a:bodyPr>
            <a:normAutofit/>
          </a:bodyPr>
          <a:lstStyle/>
          <a:p>
            <a:pPr algn="ctr"/>
            <a:r>
              <a:rPr lang="en-US" dirty="0">
                <a:latin typeface="Congenial" panose="02000503040000020004" pitchFamily="2" charset="0"/>
              </a:rPr>
              <a:t>Thank you!</a:t>
            </a:r>
          </a:p>
        </p:txBody>
      </p:sp>
      <p:pic>
        <p:nvPicPr>
          <p:cNvPr id="1026" name="Picture 2" descr="The End Cinema Screen Stockvectorkunst en meer beelden van Het einde - Het  einde, Bioscoop, Hoofdfilm - iStock">
            <a:extLst>
              <a:ext uri="{FF2B5EF4-FFF2-40B4-BE49-F238E27FC236}">
                <a16:creationId xmlns:a16="http://schemas.microsoft.com/office/drawing/2014/main" id="{7C9F2E33-8052-6AB2-D5DB-292578479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101" y="760564"/>
            <a:ext cx="5120324" cy="37219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97A038A-F1E9-72C4-3595-8AC3F681DB05}"/>
              </a:ext>
            </a:extLst>
          </p:cNvPr>
          <p:cNvSpPr txBox="1">
            <a:spLocks/>
          </p:cNvSpPr>
          <p:nvPr/>
        </p:nvSpPr>
        <p:spPr>
          <a:xfrm>
            <a:off x="6466790" y="5388599"/>
            <a:ext cx="560451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Congenial" panose="02000503040000020004" pitchFamily="2" charset="0"/>
              </a:rPr>
              <a:t>Questions?</a:t>
            </a:r>
          </a:p>
        </p:txBody>
      </p:sp>
      <p:pic>
        <p:nvPicPr>
          <p:cNvPr id="3" name="Picture 2" descr="Pituitary Gland Plushie - Life is Gland - Pituitary Tumor Brain Surgery  Pillow Plushie">
            <a:extLst>
              <a:ext uri="{FF2B5EF4-FFF2-40B4-BE49-F238E27FC236}">
                <a16:creationId xmlns:a16="http://schemas.microsoft.com/office/drawing/2014/main" id="{BC3A82FA-732C-BED7-7368-6A22E65CC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1" y="143838"/>
            <a:ext cx="6570324" cy="657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61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22AB-3138-D805-4396-FC40A035F64A}"/>
            </a:ext>
          </a:extLst>
        </p:cNvPr>
        <p:cNvGrpSpPr/>
        <p:nvPr/>
      </p:nvGrpSpPr>
      <p:grpSpPr>
        <a:xfrm>
          <a:off x="0" y="0"/>
          <a:ext cx="0" cy="0"/>
          <a:chOff x="0" y="0"/>
          <a:chExt cx="0" cy="0"/>
        </a:xfrm>
      </p:grpSpPr>
      <p:pic>
        <p:nvPicPr>
          <p:cNvPr id="1026" name="Picture 2" descr="Blood | CK-12 Foundation">
            <a:extLst>
              <a:ext uri="{FF2B5EF4-FFF2-40B4-BE49-F238E27FC236}">
                <a16:creationId xmlns:a16="http://schemas.microsoft.com/office/drawing/2014/main" id="{1989613F-40B8-1590-2354-FDA109AE3384}"/>
              </a:ext>
            </a:extLst>
          </p:cNvPr>
          <p:cNvPicPr>
            <a:picLocks noChangeAspect="1"/>
          </p:cNvPicPr>
          <p:nvPr/>
        </p:nvPicPr>
        <p:blipFill rotWithShape="1">
          <a:blip r:embed="rId3">
            <a:extLst>
              <a:ext uri="{28A0092B-C50C-407E-A947-70E740481C1C}">
                <a14:useLocalDpi xmlns:a14="http://schemas.microsoft.com/office/drawing/2010/main" val="0"/>
              </a:ext>
            </a:extLst>
          </a:blip>
          <a:srcRect l="8969" t="13297" r="9260" b="12988"/>
          <a:stretch>
            <a:fillRect/>
          </a:stretch>
        </p:blipFill>
        <p:spPr bwMode="auto">
          <a:xfrm rot="10087390">
            <a:off x="6433870" y="4166622"/>
            <a:ext cx="2822719" cy="1913564"/>
          </a:xfrm>
          <a:prstGeom prst="rect">
            <a:avLst/>
          </a:prstGeom>
          <a:noFill/>
          <a:extLst>
            <a:ext uri="{909E8E84-426E-40DD-AFC4-6F175D3DCCD1}">
              <a14:hiddenFill xmlns:a14="http://schemas.microsoft.com/office/drawing/2010/main">
                <a:solidFill>
                  <a:srgbClr val="FFFFFF"/>
                </a:solidFill>
              </a14:hiddenFill>
            </a:ext>
          </a:extLst>
        </p:spPr>
      </p:pic>
      <p:sp>
        <p:nvSpPr>
          <p:cNvPr id="46" name="Flowchart: Stored Data 45">
            <a:extLst>
              <a:ext uri="{FF2B5EF4-FFF2-40B4-BE49-F238E27FC236}">
                <a16:creationId xmlns:a16="http://schemas.microsoft.com/office/drawing/2014/main" id="{B699BB98-6E0B-A78A-C26D-4C4D3B5070FB}"/>
              </a:ext>
            </a:extLst>
          </p:cNvPr>
          <p:cNvSpPr/>
          <p:nvPr/>
        </p:nvSpPr>
        <p:spPr>
          <a:xfrm rot="10800000">
            <a:off x="8160494" y="5995805"/>
            <a:ext cx="432686" cy="204532"/>
          </a:xfrm>
          <a:prstGeom prst="flowChartOnlineStorage">
            <a:avLst/>
          </a:prstGeom>
          <a:gradFill flip="none" rotWithShape="1">
            <a:gsLst>
              <a:gs pos="0">
                <a:schemeClr val="tx2">
                  <a:lumMod val="25000"/>
                  <a:lumOff val="75000"/>
                </a:schemeClr>
              </a:gs>
              <a:gs pos="48000">
                <a:schemeClr val="tx2">
                  <a:lumMod val="75000"/>
                  <a:lumOff val="25000"/>
                </a:schemeClr>
              </a:gs>
              <a:gs pos="100000">
                <a:schemeClr val="tx2">
                  <a:lumMod val="90000"/>
                  <a:lumOff val="10000"/>
                </a:schemeClr>
              </a:gs>
            </a:gsLst>
            <a:lin ang="16200000" scaled="1"/>
            <a:tileRect/>
          </a:gra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580D062-8D03-C2B1-6A74-7D6D2063C709}"/>
              </a:ext>
            </a:extLst>
          </p:cNvPr>
          <p:cNvSpPr/>
          <p:nvPr/>
        </p:nvSpPr>
        <p:spPr>
          <a:xfrm>
            <a:off x="8421677" y="5934226"/>
            <a:ext cx="297390" cy="2854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diagram of a human body&#10;&#10;AI-generated content may be incorrect.">
            <a:extLst>
              <a:ext uri="{FF2B5EF4-FFF2-40B4-BE49-F238E27FC236}">
                <a16:creationId xmlns:a16="http://schemas.microsoft.com/office/drawing/2014/main" id="{72E85D0F-4BEE-35CE-B79D-A6CD71946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482" y="2361408"/>
            <a:ext cx="2615585" cy="1047859"/>
          </a:xfrm>
          <a:prstGeom prst="rect">
            <a:avLst/>
          </a:prstGeom>
        </p:spPr>
      </p:pic>
      <p:pic>
        <p:nvPicPr>
          <p:cNvPr id="3" name="Picture 5" descr="17_01">
            <a:extLst>
              <a:ext uri="{FF2B5EF4-FFF2-40B4-BE49-F238E27FC236}">
                <a16:creationId xmlns:a16="http://schemas.microsoft.com/office/drawing/2014/main" id="{F3F2B7CC-A8D9-80A0-4914-D943B312E5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85" b="7018"/>
          <a:stretch>
            <a:fillRect/>
          </a:stretch>
        </p:blipFill>
        <p:spPr>
          <a:xfrm>
            <a:off x="172209" y="963942"/>
            <a:ext cx="5750909" cy="5612113"/>
          </a:xfrm>
          <a:prstGeom prst="rect">
            <a:avLst/>
          </a:prstGeom>
          <a:ln>
            <a:noFill/>
          </a:ln>
          <a:effectLst/>
        </p:spPr>
      </p:pic>
      <p:sp>
        <p:nvSpPr>
          <p:cNvPr id="2" name="Title 1">
            <a:extLst>
              <a:ext uri="{FF2B5EF4-FFF2-40B4-BE49-F238E27FC236}">
                <a16:creationId xmlns:a16="http://schemas.microsoft.com/office/drawing/2014/main" id="{0C71160B-5F00-C74B-63CD-6E22F7AC8ED7}"/>
              </a:ext>
            </a:extLst>
          </p:cNvPr>
          <p:cNvSpPr>
            <a:spLocks noGrp="1"/>
          </p:cNvSpPr>
          <p:nvPr>
            <p:ph type="title"/>
          </p:nvPr>
        </p:nvSpPr>
        <p:spPr>
          <a:xfrm>
            <a:off x="1436955" y="257633"/>
            <a:ext cx="9660430" cy="1055305"/>
          </a:xfrm>
        </p:spPr>
        <p:txBody>
          <a:bodyPr/>
          <a:lstStyle/>
          <a:p>
            <a:pPr algn="ctr"/>
            <a:r>
              <a:rPr lang="en-US" dirty="0">
                <a:latin typeface="Congenial" panose="02000503040000020004" pitchFamily="2" charset="0"/>
              </a:rPr>
              <a:t>What Is the Endocrine System?</a:t>
            </a:r>
          </a:p>
        </p:txBody>
      </p:sp>
      <p:sp>
        <p:nvSpPr>
          <p:cNvPr id="5" name="TextBox 4">
            <a:extLst>
              <a:ext uri="{FF2B5EF4-FFF2-40B4-BE49-F238E27FC236}">
                <a16:creationId xmlns:a16="http://schemas.microsoft.com/office/drawing/2014/main" id="{609C3F40-5218-8619-020F-243D58F820C8}"/>
              </a:ext>
            </a:extLst>
          </p:cNvPr>
          <p:cNvSpPr txBox="1"/>
          <p:nvPr/>
        </p:nvSpPr>
        <p:spPr>
          <a:xfrm>
            <a:off x="5950198" y="1350708"/>
            <a:ext cx="5384799" cy="954107"/>
          </a:xfrm>
          <a:prstGeom prst="rect">
            <a:avLst/>
          </a:prstGeom>
          <a:noFill/>
        </p:spPr>
        <p:txBody>
          <a:bodyPr wrap="square" rtlCol="0">
            <a:spAutoFit/>
          </a:bodyPr>
          <a:lstStyle/>
          <a:p>
            <a:pPr marL="285750" indent="-285750" algn="r">
              <a:buFont typeface="Arial" panose="020B0604020202020204" pitchFamily="34" charset="0"/>
              <a:buChar char="•"/>
            </a:pPr>
            <a:r>
              <a:rPr lang="en-US" sz="2800" u="sng" dirty="0">
                <a:latin typeface="Congenial" panose="02000503040000020004" pitchFamily="2" charset="0"/>
                <a:ea typeface="ADLaM Display" panose="02010000000000000000" pitchFamily="2" charset="0"/>
                <a:cs typeface="ADLaM Display" panose="02010000000000000000" pitchFamily="2" charset="0"/>
              </a:rPr>
              <a:t>Glands</a:t>
            </a:r>
            <a:r>
              <a:rPr lang="en-US" sz="2800" dirty="0">
                <a:latin typeface="Congenial" panose="02000503040000020004" pitchFamily="2" charset="0"/>
                <a:ea typeface="ADLaM Display" panose="02010000000000000000" pitchFamily="2" charset="0"/>
                <a:cs typeface="ADLaM Display" panose="02010000000000000000" pitchFamily="2" charset="0"/>
              </a:rPr>
              <a:t> – groups of cells that release a product</a:t>
            </a:r>
            <a:endParaRPr lang="en-US" sz="2800" b="1"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D12AFB34-DD25-6FC4-206C-69F67F991B72}"/>
              </a:ext>
            </a:extLst>
          </p:cNvPr>
          <p:cNvSpPr txBox="1"/>
          <p:nvPr/>
        </p:nvSpPr>
        <p:spPr>
          <a:xfrm>
            <a:off x="9591600" y="2539724"/>
            <a:ext cx="2382388" cy="954107"/>
          </a:xfrm>
          <a:prstGeom prst="rect">
            <a:avLst/>
          </a:prstGeom>
          <a:noFill/>
        </p:spPr>
        <p:txBody>
          <a:bodyPr wrap="square" rtlCol="0">
            <a:spAutoFit/>
          </a:bodyPr>
          <a:lstStyle/>
          <a:p>
            <a:r>
              <a:rPr lang="en-US" sz="2800" dirty="0">
                <a:latin typeface="Congenial" panose="02000503040000020004" pitchFamily="2" charset="0"/>
                <a:ea typeface="ADLaM Display" panose="02010000000000000000" pitchFamily="2" charset="0"/>
                <a:cs typeface="ADLaM Display" panose="02010000000000000000" pitchFamily="2" charset="0"/>
              </a:rPr>
              <a:t>Exocrine  vs.  Endocrine</a:t>
            </a:r>
            <a:endParaRPr lang="en-US" sz="2800" b="1"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10" name="Arrow: Down 9">
            <a:extLst>
              <a:ext uri="{FF2B5EF4-FFF2-40B4-BE49-F238E27FC236}">
                <a16:creationId xmlns:a16="http://schemas.microsoft.com/office/drawing/2014/main" id="{7B2C1847-3E5D-F225-DB2F-F12EB799055B}"/>
              </a:ext>
            </a:extLst>
          </p:cNvPr>
          <p:cNvSpPr/>
          <p:nvPr/>
        </p:nvSpPr>
        <p:spPr>
          <a:xfrm rot="5400000">
            <a:off x="9162210" y="2548458"/>
            <a:ext cx="212962" cy="438542"/>
          </a:xfrm>
          <a:prstGeom prst="downArrow">
            <a:avLst>
              <a:gd name="adj1" fmla="val 50000"/>
              <a:gd name="adj2" fmla="val 65394"/>
            </a:avLst>
          </a:prstGeom>
          <a:ln>
            <a:solidFill>
              <a:schemeClr val="accent1">
                <a:lumMod val="5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E4F7AE10-01EE-816B-97BD-1D4068D5BDD0}"/>
              </a:ext>
            </a:extLst>
          </p:cNvPr>
          <p:cNvSpPr/>
          <p:nvPr/>
        </p:nvSpPr>
        <p:spPr>
          <a:xfrm>
            <a:off x="10547880" y="3538527"/>
            <a:ext cx="232496" cy="462942"/>
          </a:xfrm>
          <a:prstGeom prst="downArrow">
            <a:avLst>
              <a:gd name="adj1" fmla="val 50000"/>
              <a:gd name="adj2" fmla="val 65394"/>
            </a:avLst>
          </a:prstGeom>
          <a:ln>
            <a:solidFill>
              <a:schemeClr val="accent1">
                <a:lumMod val="5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94F6C9-4317-CD5F-2F48-45788F514C6C}"/>
              </a:ext>
            </a:extLst>
          </p:cNvPr>
          <p:cNvSpPr txBox="1"/>
          <p:nvPr/>
        </p:nvSpPr>
        <p:spPr>
          <a:xfrm>
            <a:off x="9649441" y="4275930"/>
            <a:ext cx="2542559"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ongenial" panose="02000503040000020004" pitchFamily="2" charset="0"/>
                <a:ea typeface="ADLaM Display" panose="02010000000000000000" pitchFamily="2" charset="0"/>
                <a:cs typeface="ADLaM Display" panose="02010000000000000000" pitchFamily="2" charset="0"/>
              </a:rPr>
              <a:t>Release </a:t>
            </a:r>
            <a:r>
              <a:rPr lang="en-US" sz="2800" u="sng" dirty="0">
                <a:latin typeface="Congenial" panose="02000503040000020004" pitchFamily="2" charset="0"/>
                <a:ea typeface="ADLaM Display" panose="02010000000000000000" pitchFamily="2" charset="0"/>
                <a:cs typeface="ADLaM Display" panose="02010000000000000000" pitchFamily="2" charset="0"/>
              </a:rPr>
              <a:t>hormones</a:t>
            </a:r>
            <a:r>
              <a:rPr lang="en-US" sz="2800" dirty="0">
                <a:latin typeface="Congenial" panose="02000503040000020004" pitchFamily="2" charset="0"/>
                <a:ea typeface="ADLaM Display" panose="02010000000000000000" pitchFamily="2" charset="0"/>
                <a:cs typeface="ADLaM Display" panose="02010000000000000000" pitchFamily="2" charset="0"/>
              </a:rPr>
              <a:t>, chemicals that travel in the blood</a:t>
            </a:r>
            <a:endParaRPr lang="en-US" sz="2800" b="1" dirty="0">
              <a:latin typeface="Congenial" panose="02000503040000020004" pitchFamily="2" charset="0"/>
              <a:ea typeface="ADLaM Display" panose="02010000000000000000" pitchFamily="2" charset="0"/>
              <a:cs typeface="ADLaM Display" panose="02010000000000000000" pitchFamily="2" charset="0"/>
            </a:endParaRPr>
          </a:p>
        </p:txBody>
      </p:sp>
      <p:grpSp>
        <p:nvGrpSpPr>
          <p:cNvPr id="29" name="Group 28">
            <a:extLst>
              <a:ext uri="{FF2B5EF4-FFF2-40B4-BE49-F238E27FC236}">
                <a16:creationId xmlns:a16="http://schemas.microsoft.com/office/drawing/2014/main" id="{960BBB30-F5BC-214C-1DBC-5EB86280FA05}"/>
              </a:ext>
            </a:extLst>
          </p:cNvPr>
          <p:cNvGrpSpPr/>
          <p:nvPr/>
        </p:nvGrpSpPr>
        <p:grpSpPr>
          <a:xfrm>
            <a:off x="6564913" y="3846135"/>
            <a:ext cx="1137857" cy="1074168"/>
            <a:chOff x="6429950" y="3738847"/>
            <a:chExt cx="1137857" cy="1074168"/>
          </a:xfrm>
        </p:grpSpPr>
        <p:sp>
          <p:nvSpPr>
            <p:cNvPr id="23" name="Rectangle: Rounded Corners 22">
              <a:extLst>
                <a:ext uri="{FF2B5EF4-FFF2-40B4-BE49-F238E27FC236}">
                  <a16:creationId xmlns:a16="http://schemas.microsoft.com/office/drawing/2014/main" id="{30F62D07-1A30-47FA-4280-573C01E79AA4}"/>
                </a:ext>
              </a:extLst>
            </p:cNvPr>
            <p:cNvSpPr/>
            <p:nvPr/>
          </p:nvSpPr>
          <p:spPr>
            <a:xfrm>
              <a:off x="6429950" y="3738847"/>
              <a:ext cx="1137857" cy="1074168"/>
            </a:xfrm>
            <a:prstGeom prst="roundRect">
              <a:avLst/>
            </a:prstGeom>
            <a:gradFill>
              <a:gsLst>
                <a:gs pos="0">
                  <a:srgbClr val="D5F7D8"/>
                </a:gs>
                <a:gs pos="50000">
                  <a:srgbClr val="A1EDA8"/>
                </a:gs>
                <a:gs pos="100000">
                  <a:srgbClr val="50DE5E"/>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5" name="Oval 24">
              <a:extLst>
                <a:ext uri="{FF2B5EF4-FFF2-40B4-BE49-F238E27FC236}">
                  <a16:creationId xmlns:a16="http://schemas.microsoft.com/office/drawing/2014/main" id="{637D4050-2E06-DCBF-4578-F3225653C23C}"/>
                </a:ext>
              </a:extLst>
            </p:cNvPr>
            <p:cNvSpPr/>
            <p:nvPr/>
          </p:nvSpPr>
          <p:spPr>
            <a:xfrm>
              <a:off x="6630736" y="4063498"/>
              <a:ext cx="346325" cy="367673"/>
            </a:xfrm>
            <a:prstGeom prst="ellipse">
              <a:avLst/>
            </a:prstGeom>
            <a:gradFill>
              <a:gsLst>
                <a:gs pos="0">
                  <a:srgbClr val="50DE5E"/>
                </a:gs>
                <a:gs pos="54000">
                  <a:srgbClr val="33D943"/>
                </a:gs>
                <a:gs pos="100000">
                  <a:srgbClr val="26C835"/>
                </a:gs>
              </a:gsLst>
              <a:lin ang="5400000" scaled="0"/>
            </a:grad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Star: 5 Points 27">
            <a:extLst>
              <a:ext uri="{FF2B5EF4-FFF2-40B4-BE49-F238E27FC236}">
                <a16:creationId xmlns:a16="http://schemas.microsoft.com/office/drawing/2014/main" id="{08EFAB5B-D67D-C0BE-EC20-94EC282FEBAC}"/>
              </a:ext>
            </a:extLst>
          </p:cNvPr>
          <p:cNvSpPr/>
          <p:nvPr/>
        </p:nvSpPr>
        <p:spPr>
          <a:xfrm>
            <a:off x="7485931" y="4117033"/>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850043C3-FBAE-E2F8-7E24-06376CA556BD}"/>
              </a:ext>
            </a:extLst>
          </p:cNvPr>
          <p:cNvSpPr/>
          <p:nvPr/>
        </p:nvSpPr>
        <p:spPr>
          <a:xfrm rot="1233946">
            <a:off x="7202949" y="4209450"/>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0F971869-3C28-59A0-F510-3845CDCCE096}"/>
              </a:ext>
            </a:extLst>
          </p:cNvPr>
          <p:cNvSpPr/>
          <p:nvPr/>
        </p:nvSpPr>
        <p:spPr>
          <a:xfrm rot="19995648">
            <a:off x="7290552" y="4027751"/>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E563E179-6A23-367A-2A05-F8318A8D910D}"/>
              </a:ext>
            </a:extLst>
          </p:cNvPr>
          <p:cNvSpPr/>
          <p:nvPr/>
        </p:nvSpPr>
        <p:spPr>
          <a:xfrm>
            <a:off x="7473111" y="4399948"/>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ar: 5 Points 33">
            <a:extLst>
              <a:ext uri="{FF2B5EF4-FFF2-40B4-BE49-F238E27FC236}">
                <a16:creationId xmlns:a16="http://schemas.microsoft.com/office/drawing/2014/main" id="{1B8E5AC6-7A04-BABB-6C32-5DC426F17EBA}"/>
              </a:ext>
            </a:extLst>
          </p:cNvPr>
          <p:cNvSpPr/>
          <p:nvPr/>
        </p:nvSpPr>
        <p:spPr>
          <a:xfrm>
            <a:off x="7231303" y="4424924"/>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62B66DA3-CCE3-6DA6-12B4-0C789665BA60}"/>
              </a:ext>
            </a:extLst>
          </p:cNvPr>
          <p:cNvSpPr/>
          <p:nvPr/>
        </p:nvSpPr>
        <p:spPr>
          <a:xfrm rot="19995648">
            <a:off x="7297782" y="4604523"/>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ar: 5 Points 35">
            <a:extLst>
              <a:ext uri="{FF2B5EF4-FFF2-40B4-BE49-F238E27FC236}">
                <a16:creationId xmlns:a16="http://schemas.microsoft.com/office/drawing/2014/main" id="{78EE68A5-C3A8-434A-C3D9-76B66C1AD974}"/>
              </a:ext>
            </a:extLst>
          </p:cNvPr>
          <p:cNvSpPr/>
          <p:nvPr/>
        </p:nvSpPr>
        <p:spPr>
          <a:xfrm rot="19995648">
            <a:off x="7373134" y="4265944"/>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ar: 5 Points 36">
            <a:extLst>
              <a:ext uri="{FF2B5EF4-FFF2-40B4-BE49-F238E27FC236}">
                <a16:creationId xmlns:a16="http://schemas.microsoft.com/office/drawing/2014/main" id="{C8147D88-4512-116F-B307-8740CDBF2CF7}"/>
              </a:ext>
            </a:extLst>
          </p:cNvPr>
          <p:cNvSpPr/>
          <p:nvPr/>
        </p:nvSpPr>
        <p:spPr>
          <a:xfrm rot="19995648">
            <a:off x="8779847" y="4355226"/>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tar: 5 Points 37">
            <a:extLst>
              <a:ext uri="{FF2B5EF4-FFF2-40B4-BE49-F238E27FC236}">
                <a16:creationId xmlns:a16="http://schemas.microsoft.com/office/drawing/2014/main" id="{284159F5-AE51-284E-CC71-78441CD2F464}"/>
              </a:ext>
            </a:extLst>
          </p:cNvPr>
          <p:cNvSpPr/>
          <p:nvPr/>
        </p:nvSpPr>
        <p:spPr>
          <a:xfrm rot="273453">
            <a:off x="8504565" y="4471980"/>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2ED9A49A-7727-405A-64AE-868BF235DE4B}"/>
              </a:ext>
            </a:extLst>
          </p:cNvPr>
          <p:cNvSpPr/>
          <p:nvPr/>
        </p:nvSpPr>
        <p:spPr>
          <a:xfrm rot="1459213">
            <a:off x="8721919" y="4574429"/>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tar: 5 Points 39">
            <a:extLst>
              <a:ext uri="{FF2B5EF4-FFF2-40B4-BE49-F238E27FC236}">
                <a16:creationId xmlns:a16="http://schemas.microsoft.com/office/drawing/2014/main" id="{C6A7F2E6-D9F0-0B29-D2E3-77993A2A8A94}"/>
              </a:ext>
            </a:extLst>
          </p:cNvPr>
          <p:cNvSpPr/>
          <p:nvPr/>
        </p:nvSpPr>
        <p:spPr>
          <a:xfrm>
            <a:off x="8449504" y="4681991"/>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tar: 5 Points 40">
            <a:extLst>
              <a:ext uri="{FF2B5EF4-FFF2-40B4-BE49-F238E27FC236}">
                <a16:creationId xmlns:a16="http://schemas.microsoft.com/office/drawing/2014/main" id="{21BCFB3B-7255-53F0-1D95-6EB688767E36}"/>
              </a:ext>
            </a:extLst>
          </p:cNvPr>
          <p:cNvSpPr/>
          <p:nvPr/>
        </p:nvSpPr>
        <p:spPr>
          <a:xfrm rot="1154957">
            <a:off x="7628721" y="5919056"/>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tar: 5 Points 41">
            <a:extLst>
              <a:ext uri="{FF2B5EF4-FFF2-40B4-BE49-F238E27FC236}">
                <a16:creationId xmlns:a16="http://schemas.microsoft.com/office/drawing/2014/main" id="{75570008-17E3-C518-3647-E9B6EAE377D5}"/>
              </a:ext>
            </a:extLst>
          </p:cNvPr>
          <p:cNvSpPr/>
          <p:nvPr/>
        </p:nvSpPr>
        <p:spPr>
          <a:xfrm rot="19969358">
            <a:off x="7333517" y="6123588"/>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5 Points 42">
            <a:extLst>
              <a:ext uri="{FF2B5EF4-FFF2-40B4-BE49-F238E27FC236}">
                <a16:creationId xmlns:a16="http://schemas.microsoft.com/office/drawing/2014/main" id="{39097B7D-887D-869F-661A-BC8A1DC65C6B}"/>
              </a:ext>
            </a:extLst>
          </p:cNvPr>
          <p:cNvSpPr/>
          <p:nvPr/>
        </p:nvSpPr>
        <p:spPr>
          <a:xfrm rot="19969358">
            <a:off x="7591892" y="6123588"/>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tar: 5 Points 43">
            <a:extLst>
              <a:ext uri="{FF2B5EF4-FFF2-40B4-BE49-F238E27FC236}">
                <a16:creationId xmlns:a16="http://schemas.microsoft.com/office/drawing/2014/main" id="{D5B44067-E22B-5F73-FFAE-15ED225E60AB}"/>
              </a:ext>
            </a:extLst>
          </p:cNvPr>
          <p:cNvSpPr/>
          <p:nvPr/>
        </p:nvSpPr>
        <p:spPr>
          <a:xfrm rot="1358577">
            <a:off x="7452640" y="6313508"/>
            <a:ext cx="132960" cy="132960"/>
          </a:xfrm>
          <a:prstGeom prst="star5">
            <a:avLst>
              <a:gd name="adj" fmla="val 23288"/>
              <a:gd name="hf" fmla="val 105146"/>
              <a:gd name="vf" fmla="val 110557"/>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A7A7945B-EFC2-83CF-04E7-68CB536EF37A}"/>
              </a:ext>
            </a:extLst>
          </p:cNvPr>
          <p:cNvGrpSpPr/>
          <p:nvPr/>
        </p:nvGrpSpPr>
        <p:grpSpPr>
          <a:xfrm>
            <a:off x="8421677" y="5525988"/>
            <a:ext cx="1169923" cy="1104439"/>
            <a:chOff x="8203435" y="5609393"/>
            <a:chExt cx="1169923" cy="1104439"/>
          </a:xfrm>
        </p:grpSpPr>
        <p:sp>
          <p:nvSpPr>
            <p:cNvPr id="24" name="Rectangle: Rounded Corners 23">
              <a:extLst>
                <a:ext uri="{FF2B5EF4-FFF2-40B4-BE49-F238E27FC236}">
                  <a16:creationId xmlns:a16="http://schemas.microsoft.com/office/drawing/2014/main" id="{41793DF1-448D-3333-7AE3-A46EBAC605F8}"/>
                </a:ext>
              </a:extLst>
            </p:cNvPr>
            <p:cNvSpPr/>
            <p:nvPr/>
          </p:nvSpPr>
          <p:spPr>
            <a:xfrm>
              <a:off x="8203435" y="5609393"/>
              <a:ext cx="1169923" cy="1104439"/>
            </a:xfrm>
            <a:prstGeom prst="roundRect">
              <a:avLst/>
            </a:prstGeom>
            <a:gradFill>
              <a:gsLst>
                <a:gs pos="0">
                  <a:srgbClr val="FFE6CD"/>
                </a:gs>
                <a:gs pos="50000">
                  <a:srgbClr val="FFC78F"/>
                </a:gs>
                <a:gs pos="100000">
                  <a:srgbClr val="FF9933"/>
                </a:gs>
              </a:gsLst>
            </a:gra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7" name="Oval 26">
              <a:extLst>
                <a:ext uri="{FF2B5EF4-FFF2-40B4-BE49-F238E27FC236}">
                  <a16:creationId xmlns:a16="http://schemas.microsoft.com/office/drawing/2014/main" id="{FEF90B05-2D5E-6DF2-B25E-96161E4622FB}"/>
                </a:ext>
              </a:extLst>
            </p:cNvPr>
            <p:cNvSpPr/>
            <p:nvPr/>
          </p:nvSpPr>
          <p:spPr>
            <a:xfrm>
              <a:off x="8602809" y="5995890"/>
              <a:ext cx="371173" cy="371173"/>
            </a:xfrm>
            <a:prstGeom prst="ellipse">
              <a:avLst/>
            </a:prstGeom>
            <a:gradFill>
              <a:gsLst>
                <a:gs pos="0">
                  <a:srgbClr val="FF9933">
                    <a:lumMod val="98000"/>
                  </a:srgbClr>
                </a:gs>
                <a:gs pos="54000">
                  <a:srgbClr val="FF8409"/>
                </a:gs>
                <a:gs pos="100000">
                  <a:srgbClr val="DA6D00"/>
                </a:gs>
              </a:gsLst>
              <a:lin ang="5400000" scaled="0"/>
            </a:gra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TextBox 49">
            <a:extLst>
              <a:ext uri="{FF2B5EF4-FFF2-40B4-BE49-F238E27FC236}">
                <a16:creationId xmlns:a16="http://schemas.microsoft.com/office/drawing/2014/main" id="{CE4B7D55-E92F-4E61-B917-335649B36C2E}"/>
              </a:ext>
            </a:extLst>
          </p:cNvPr>
          <p:cNvSpPr txBox="1"/>
          <p:nvPr/>
        </p:nvSpPr>
        <p:spPr>
          <a:xfrm>
            <a:off x="6497972" y="4900391"/>
            <a:ext cx="1371719" cy="276999"/>
          </a:xfrm>
          <a:prstGeom prst="rect">
            <a:avLst/>
          </a:prstGeom>
          <a:noFill/>
        </p:spPr>
        <p:txBody>
          <a:bodyPr wrap="square" rtlCol="0">
            <a:spAutoFit/>
          </a:bodyPr>
          <a:lstStyle/>
          <a:p>
            <a:r>
              <a:rPr lang="en-US" sz="1200" b="1" dirty="0">
                <a:ea typeface="ADLaM Display" panose="02010000000000000000" pitchFamily="2" charset="0"/>
                <a:cs typeface="ADLaM Display" panose="02010000000000000000" pitchFamily="2" charset="0"/>
              </a:rPr>
              <a:t>Endocrine cell</a:t>
            </a:r>
          </a:p>
        </p:txBody>
      </p:sp>
      <p:sp>
        <p:nvSpPr>
          <p:cNvPr id="51" name="TextBox 50">
            <a:extLst>
              <a:ext uri="{FF2B5EF4-FFF2-40B4-BE49-F238E27FC236}">
                <a16:creationId xmlns:a16="http://schemas.microsoft.com/office/drawing/2014/main" id="{F4C0DC9D-55E8-591B-7822-B3BFAC9BDF85}"/>
              </a:ext>
            </a:extLst>
          </p:cNvPr>
          <p:cNvSpPr txBox="1"/>
          <p:nvPr/>
        </p:nvSpPr>
        <p:spPr>
          <a:xfrm>
            <a:off x="8671706" y="5301406"/>
            <a:ext cx="977735" cy="276999"/>
          </a:xfrm>
          <a:prstGeom prst="rect">
            <a:avLst/>
          </a:prstGeom>
          <a:noFill/>
        </p:spPr>
        <p:txBody>
          <a:bodyPr wrap="square" rtlCol="0">
            <a:spAutoFit/>
          </a:bodyPr>
          <a:lstStyle/>
          <a:p>
            <a:r>
              <a:rPr lang="en-US" sz="1200" b="1" dirty="0">
                <a:ea typeface="ADLaM Display" panose="02010000000000000000" pitchFamily="2" charset="0"/>
                <a:cs typeface="ADLaM Display" panose="02010000000000000000" pitchFamily="2" charset="0"/>
              </a:rPr>
              <a:t>Target cell</a:t>
            </a:r>
          </a:p>
        </p:txBody>
      </p:sp>
      <p:sp>
        <p:nvSpPr>
          <p:cNvPr id="52" name="TextBox 51">
            <a:extLst>
              <a:ext uri="{FF2B5EF4-FFF2-40B4-BE49-F238E27FC236}">
                <a16:creationId xmlns:a16="http://schemas.microsoft.com/office/drawing/2014/main" id="{3E8F6511-3DF3-9FE1-1ADD-7984682EE7E4}"/>
              </a:ext>
            </a:extLst>
          </p:cNvPr>
          <p:cNvSpPr txBox="1"/>
          <p:nvPr/>
        </p:nvSpPr>
        <p:spPr>
          <a:xfrm>
            <a:off x="7921922" y="6143827"/>
            <a:ext cx="849148" cy="276999"/>
          </a:xfrm>
          <a:prstGeom prst="rect">
            <a:avLst/>
          </a:prstGeom>
          <a:noFill/>
        </p:spPr>
        <p:txBody>
          <a:bodyPr wrap="square" rtlCol="0">
            <a:spAutoFit/>
          </a:bodyPr>
          <a:lstStyle/>
          <a:p>
            <a:r>
              <a:rPr lang="en-US" sz="1200" b="1" dirty="0">
                <a:ea typeface="ADLaM Display" panose="02010000000000000000" pitchFamily="2" charset="0"/>
                <a:cs typeface="ADLaM Display" panose="02010000000000000000" pitchFamily="2" charset="0"/>
              </a:rPr>
              <a:t>Receptor</a:t>
            </a:r>
          </a:p>
        </p:txBody>
      </p:sp>
    </p:spTree>
    <p:extLst>
      <p:ext uri="{BB962C8B-B14F-4D97-AF65-F5344CB8AC3E}">
        <p14:creationId xmlns:p14="http://schemas.microsoft.com/office/powerpoint/2010/main" val="136865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500"/>
                            </p:stCondLst>
                            <p:childTnLst>
                              <p:par>
                                <p:cTn id="24" presetID="16" presetClass="entr" presetSubtype="37"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out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6" presetClass="entr" presetSubtype="37"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outVertical)">
                                      <p:cBhvr>
                                        <p:cTn id="38" dur="500"/>
                                        <p:tgtEl>
                                          <p:spTgt spid="1026"/>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strips(downRight)">
                                      <p:cBhvr>
                                        <p:cTn id="43" dur="1000"/>
                                        <p:tgtEl>
                                          <p:spTgt spid="29"/>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strips(downRight)">
                                      <p:cBhvr>
                                        <p:cTn id="52" dur="1000"/>
                                        <p:tgtEl>
                                          <p:spTgt spid="30"/>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6"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strips(downRight)">
                                      <p:cBhvr>
                                        <p:cTn id="61" dur="1500"/>
                                        <p:tgtEl>
                                          <p:spTgt spid="32"/>
                                        </p:tgtEl>
                                      </p:cBhvr>
                                    </p:animEffect>
                                  </p:childTnLst>
                                </p:cTn>
                              </p:par>
                              <p:par>
                                <p:cTn id="62" presetID="18" presetClass="entr" presetSubtype="6"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strips(downRight)">
                                      <p:cBhvr>
                                        <p:cTn id="64" dur="1500"/>
                                        <p:tgtEl>
                                          <p:spTgt spid="28"/>
                                        </p:tgtEl>
                                      </p:cBhvr>
                                    </p:animEffect>
                                  </p:childTnLst>
                                </p:cTn>
                              </p:par>
                              <p:par>
                                <p:cTn id="65" presetID="18" presetClass="entr" presetSubtype="6"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strips(downRight)">
                                      <p:cBhvr>
                                        <p:cTn id="67" dur="1500"/>
                                        <p:tgtEl>
                                          <p:spTgt spid="31"/>
                                        </p:tgtEl>
                                      </p:cBhvr>
                                    </p:animEffect>
                                  </p:childTnLst>
                                </p:cTn>
                              </p:par>
                              <p:par>
                                <p:cTn id="68" presetID="18" presetClass="entr" presetSubtype="6"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strips(downRight)">
                                      <p:cBhvr>
                                        <p:cTn id="70" dur="1500"/>
                                        <p:tgtEl>
                                          <p:spTgt spid="36"/>
                                        </p:tgtEl>
                                      </p:cBhvr>
                                    </p:animEffect>
                                  </p:childTnLst>
                                </p:cTn>
                              </p:par>
                              <p:par>
                                <p:cTn id="71" presetID="18" presetClass="entr" presetSubtype="6"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strips(downRight)">
                                      <p:cBhvr>
                                        <p:cTn id="73" dur="1500"/>
                                        <p:tgtEl>
                                          <p:spTgt spid="33"/>
                                        </p:tgtEl>
                                      </p:cBhvr>
                                    </p:animEffect>
                                  </p:childTnLst>
                                </p:cTn>
                              </p:par>
                              <p:par>
                                <p:cTn id="74" presetID="18" presetClass="entr" presetSubtype="6"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strips(downRight)">
                                      <p:cBhvr>
                                        <p:cTn id="76" dur="1500"/>
                                        <p:tgtEl>
                                          <p:spTgt spid="34"/>
                                        </p:tgtEl>
                                      </p:cBhvr>
                                    </p:animEffect>
                                  </p:childTnLst>
                                </p:cTn>
                              </p:par>
                              <p:par>
                                <p:cTn id="77" presetID="18" presetClass="entr" presetSubtype="6"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strips(downRight)">
                                      <p:cBhvr>
                                        <p:cTn id="79" dur="1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37" presetClass="path" presetSubtype="0" accel="50000" decel="50000" fill="hold" grpId="1" nodeType="clickEffect">
                                  <p:stCondLst>
                                    <p:cond delay="0"/>
                                  </p:stCondLst>
                                  <p:childTnLst>
                                    <p:animMotion origin="layout" path="M -3.95833E-6 3.7037E-7 L 0.02045 0.00903 C 0.02461 0.01134 0.03112 0.0125 0.03789 0.0125 C 0.04558 0.0125 0.05183 0.01134 0.05599 0.00903 L 0.07709 3.7037E-7 " pathEditMode="relative" rAng="0" ptsTypes="AAAAA">
                                      <p:cBhvr>
                                        <p:cTn id="83" dur="2000" fill="hold"/>
                                        <p:tgtEl>
                                          <p:spTgt spid="31"/>
                                        </p:tgtEl>
                                        <p:attrNameLst>
                                          <p:attrName>ppt_x</p:attrName>
                                          <p:attrName>ppt_y</p:attrName>
                                        </p:attrNameLst>
                                      </p:cBhvr>
                                      <p:rCtr x="3854" y="625"/>
                                    </p:animMotion>
                                  </p:childTnLst>
                                </p:cTn>
                              </p:par>
                              <p:par>
                                <p:cTn id="84" presetID="37" presetClass="path" presetSubtype="0" accel="50000" decel="50000" fill="hold" grpId="1" nodeType="withEffect">
                                  <p:stCondLst>
                                    <p:cond delay="500"/>
                                  </p:stCondLst>
                                  <p:childTnLst>
                                    <p:animMotion origin="layout" path="M 2.29167E-6 -1.11111E-6 L 0.01419 -0.00787 C 0.01719 -0.00949 0.02174 -0.01018 0.02643 -0.01018 C 0.03177 -0.01018 0.03607 -0.00949 0.03906 -0.00787 L 0.05364 -1.11111E-6 " pathEditMode="relative" rAng="0" ptsTypes="AAAAA">
                                      <p:cBhvr>
                                        <p:cTn id="85" dur="2000" fill="hold"/>
                                        <p:tgtEl>
                                          <p:spTgt spid="34"/>
                                        </p:tgtEl>
                                        <p:attrNameLst>
                                          <p:attrName>ppt_x</p:attrName>
                                          <p:attrName>ppt_y</p:attrName>
                                        </p:attrNameLst>
                                      </p:cBhvr>
                                      <p:rCtr x="2682" y="-509"/>
                                    </p:animMotion>
                                  </p:childTnLst>
                                </p:cTn>
                              </p:par>
                              <p:par>
                                <p:cTn id="86" presetID="37" presetClass="path" presetSubtype="0" accel="50000" decel="50000" fill="hold" grpId="1" nodeType="withEffect">
                                  <p:stCondLst>
                                    <p:cond delay="1000"/>
                                  </p:stCondLst>
                                  <p:childTnLst>
                                    <p:animMotion origin="layout" path="M -1.04167E-6 -3.7037E-6 L 0.00951 -0.00486 C 0.01146 -0.00601 0.01445 -0.00671 0.01758 -0.00671 C 0.02109 -0.00671 0.02409 -0.00601 0.0263 -0.00486 L 0.0362 -3.7037E-6 " pathEditMode="relative" rAng="0" ptsTypes="AAAAA">
                                      <p:cBhvr>
                                        <p:cTn id="87" dur="2000" fill="hold"/>
                                        <p:tgtEl>
                                          <p:spTgt spid="28"/>
                                        </p:tgtEl>
                                        <p:attrNameLst>
                                          <p:attrName>ppt_x</p:attrName>
                                          <p:attrName>ppt_y</p:attrName>
                                        </p:attrNameLst>
                                      </p:cBhvr>
                                      <p:rCtr x="1810" y="-347"/>
                                    </p:animMotion>
                                  </p:childTnLst>
                                </p:cTn>
                              </p:par>
                              <p:par>
                                <p:cTn id="88" presetID="37" presetClass="path" presetSubtype="0" accel="50000" decel="50000" fill="hold" grpId="1" nodeType="withEffect">
                                  <p:stCondLst>
                                    <p:cond delay="1500"/>
                                  </p:stCondLst>
                                  <p:childTnLst>
                                    <p:animMotion origin="layout" path="M 6.25E-7 2.59259E-6 L 0.01341 -0.00695 C 0.01628 -0.00857 0.02044 -0.00949 0.025 -0.00949 C 0.02995 -0.00949 0.03398 -0.00857 0.03685 -0.00695 L 0.05052 2.59259E-6 " pathEditMode="relative" rAng="0" ptsTypes="AAAAA">
                                      <p:cBhvr>
                                        <p:cTn id="89" dur="2000" fill="hold"/>
                                        <p:tgtEl>
                                          <p:spTgt spid="33"/>
                                        </p:tgtEl>
                                        <p:attrNameLst>
                                          <p:attrName>ppt_x</p:attrName>
                                          <p:attrName>ppt_y</p:attrName>
                                        </p:attrNameLst>
                                      </p:cBhvr>
                                      <p:rCtr x="2526" y="-486"/>
                                    </p:animMotion>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ipe(left)">
                                      <p:cBhvr>
                                        <p:cTn id="94" dur="500"/>
                                        <p:tgtEl>
                                          <p:spTgt spid="3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wipe(left)">
                                      <p:cBhvr>
                                        <p:cTn id="97" dur="500"/>
                                        <p:tgtEl>
                                          <p:spTgt spid="38"/>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ipe(left)">
                                      <p:cBhvr>
                                        <p:cTn id="100" dur="500"/>
                                        <p:tgtEl>
                                          <p:spTgt spid="40"/>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wipe(left)">
                                      <p:cBhvr>
                                        <p:cTn id="103" dur="500"/>
                                        <p:tgtEl>
                                          <p:spTgt spid="39"/>
                                        </p:tgtEl>
                                      </p:cBhvr>
                                    </p:animEffect>
                                  </p:childTnLst>
                                </p:cTn>
                              </p:par>
                            </p:childTnLst>
                          </p:cTn>
                        </p:par>
                      </p:childTnLst>
                    </p:cTn>
                  </p:par>
                  <p:par>
                    <p:cTn id="104" fill="hold">
                      <p:stCondLst>
                        <p:cond delay="indefinite"/>
                      </p:stCondLst>
                      <p:childTnLst>
                        <p:par>
                          <p:cTn id="105" fill="hold">
                            <p:stCondLst>
                              <p:cond delay="0"/>
                            </p:stCondLst>
                            <p:childTnLst>
                              <p:par>
                                <p:cTn id="106" presetID="0" presetClass="path" presetSubtype="0" accel="50000" decel="50000" fill="hold" grpId="1" nodeType="clickEffect">
                                  <p:stCondLst>
                                    <p:cond delay="0"/>
                                  </p:stCondLst>
                                  <p:childTnLst>
                                    <p:animMotion origin="layout" path="M -0.00365 0.01134 L -0.00365 0.01158 C -0.00508 0.01227 -0.00651 0.0132 -0.00781 0.01412 C -0.0086 0.01435 -0.00925 0.01458 -0.0099 0.01505 C -0.01146 0.01574 -0.0138 0.0169 -0.01511 0.01875 C -0.01615 0.01968 -0.01693 0.02107 -0.01771 0.02245 C -0.01823 0.02292 -0.01888 0.02338 -0.01927 0.02431 C -0.01992 0.02523 -0.02031 0.02685 -0.02084 0.02801 C -0.02188 0.02986 -0.02318 0.03125 -0.02396 0.03357 C -0.02474 0.03542 -0.02526 0.0375 -0.02604 0.03912 C -0.02683 0.04028 -0.02761 0.04144 -0.02813 0.04283 C -0.02865 0.04375 -0.03034 0.04769 -0.03073 0.04931 C -0.03112 0.05046 -0.03151 0.05162 -0.03177 0.05301 C -0.03216 0.05394 -0.03255 0.05463 -0.03281 0.05579 C -0.03308 0.05648 -0.03321 0.05764 -0.03334 0.05857 C -0.03373 0.05972 -0.03568 0.06412 -0.03594 0.06505 C -0.03646 0.06759 -0.03646 0.06829 -0.0375 0.0706 C -0.03815 0.07176 -0.03906 0.07269 -0.03959 0.07431 C -0.04011 0.07523 -0.04024 0.07662 -0.04063 0.07801 C -0.04245 0.08287 -0.04206 0.08056 -0.04427 0.08542 C -0.04662 0.09005 -0.04388 0.08634 -0.04688 0.09005 C -0.04779 0.09421 -0.04714 0.09259 -0.05 0.09653 C -0.0543 0.10185 -0.0517 0.09884 -0.05469 0.10116 C -0.0638 0.10741 -0.05795 0.10394 -0.06406 0.10764 C -0.0681 0.11296 -0.06472 0.10926 -0.0724 0.11227 C -0.07696 0.11389 -0.075 0.11366 -0.07865 0.11597 C -0.07943 0.1162 -0.08008 0.11644 -0.08073 0.1169 C -0.08164 0.11736 -0.08255 0.11806 -0.08334 0.11875 C -0.08594 0.12014 -0.08841 0.12014 -0.09115 0.1206 C -0.09167 0.12083 -0.09219 0.12107 -0.09271 0.12153 C -0.09414 0.12199 -0.09558 0.12245 -0.09688 0.12338 L -0.10313 0.12708 C -0.10365 0.12732 -0.1043 0.12755 -0.10469 0.12801 C -0.10664 0.12963 -0.10664 0.12986 -0.10834 0.13079 C -0.11172 0.13241 -0.10977 0.13079 -0.11406 0.13357 C -0.11498 0.13403 -0.11589 0.13449 -0.11667 0.13542 C -0.11784 0.13634 -0.11888 0.13773 -0.11979 0.13912 C -0.12058 0.14005 -0.12123 0.14097 -0.12188 0.1419 C -0.1224 0.14236 -0.12305 0.14236 -0.12344 0.14283 C -0.12474 0.14375 -0.12487 0.14421 -0.12552 0.1456 L -0.125 0.1456 " pathEditMode="relative" rAng="0" ptsTypes="AAAAAAAAAAAAAAAAAAAAAAAAAAAAAAAAAAAAAAAAA">
                                      <p:cBhvr>
                                        <p:cTn id="107" dur="2000" fill="hold"/>
                                        <p:tgtEl>
                                          <p:spTgt spid="40"/>
                                        </p:tgtEl>
                                        <p:attrNameLst>
                                          <p:attrName>ppt_x</p:attrName>
                                          <p:attrName>ppt_y</p:attrName>
                                        </p:attrNameLst>
                                      </p:cBhvr>
                                      <p:rCtr x="-6094" y="6713"/>
                                    </p:animMotion>
                                  </p:childTnLst>
                                </p:cTn>
                              </p:par>
                              <p:par>
                                <p:cTn id="108" presetID="0" presetClass="path" presetSubtype="0" accel="50000" decel="50000" fill="hold" grpId="1" nodeType="withEffect">
                                  <p:stCondLst>
                                    <p:cond delay="0"/>
                                  </p:stCondLst>
                                  <p:childTnLst>
                                    <p:animMotion origin="layout" path="M -0.0026 0.00671 L -0.0026 0.00694 C -0.00351 0.0088 -0.00429 0.01111 -0.0052 0.01319 C -0.00573 0.01412 -0.00651 0.01458 -0.00677 0.01597 C -0.00729 0.01736 -0.00703 0.01898 -0.00729 0.0206 C -0.00755 0.02153 -0.00807 0.02245 -0.00833 0.02338 C -0.00859 0.02454 -0.00859 0.02593 -0.00885 0.02708 C -0.00924 0.02824 -0.01002 0.0294 -0.01041 0.03079 C -0.0108 0.03148 -0.01119 0.03264 -0.01145 0.03357 C -0.01237 0.04097 -0.01145 0.03611 -0.01458 0.04375 C -0.01784 0.05116 -0.01198 0.03982 -0.01875 0.05208 C -0.01927 0.05301 -0.01966 0.05417 -0.02031 0.05486 C -0.02135 0.05579 -0.02252 0.05648 -0.02343 0.05764 C -0.02409 0.05833 -0.02448 0.05972 -0.025 0.06042 C -0.02604 0.06134 -0.02721 0.06134 -0.02812 0.06227 C -0.02877 0.0625 -0.02916 0.06343 -0.02968 0.06412 C -0.03047 0.06458 -0.03112 0.06505 -0.03177 0.06597 C -0.03541 0.06991 -0.03242 0.06782 -0.03541 0.06968 C -0.03841 0.07477 -0.03541 0.07037 -0.03906 0.07338 C -0.04375 0.07685 -0.03632 0.07384 -0.04375 0.07616 C -0.04531 0.07801 -0.04739 0.08079 -0.04895 0.08264 C -0.04948 0.0831 -0.05013 0.0831 -0.05052 0.08357 C -0.05143 0.08426 -0.05234 0.08519 -0.05312 0.08634 C -0.05377 0.08681 -0.05416 0.0875 -0.05468 0.08819 C -0.05599 0.08912 -0.0582 0.08958 -0.05937 0.09005 C -0.06601 0.09468 -0.0569 0.08866 -0.06666 0.09282 C -0.06823 0.09329 -0.06953 0.09468 -0.07083 0.0956 C -0.07187 0.09607 -0.07304 0.09607 -0.07395 0.09653 C -0.07617 0.09722 -0.07812 0.09838 -0.0802 0.09931 C -0.08203 0.09977 -0.08372 0.10046 -0.08541 0.10116 C -0.08685 0.10162 -0.08828 0.10232 -0.08958 0.10301 C -0.09023 0.10324 -0.09062 0.10347 -0.09114 0.10394 C -0.09166 0.10417 -0.09583 0.10625 -0.09687 0.10671 C -0.09817 0.10694 -0.09935 0.10718 -0.10052 0.10764 C -0.10247 0.10857 -0.10455 0.10972 -0.10625 0.11134 C -0.10846 0.11296 -0.11041 0.11505 -0.1125 0.1169 C -0.11354 0.11782 -0.11484 0.11806 -0.11562 0.11968 C -0.11666 0.12153 -0.11797 0.12292 -0.11875 0.12523 C -0.12135 0.13171 -0.12005 0.12917 -0.12239 0.13357 C -0.12265 0.13449 -0.12265 0.13542 -0.12291 0.13634 C -0.12356 0.13819 -0.125 0.1419 -0.125 0.14213 C -0.12526 0.14375 -0.12526 0.1456 -0.12552 0.14745 C -0.12578 0.14838 -0.12643 0.14907 -0.12656 0.15023 C -0.12695 0.15162 -0.12682 0.15324 -0.12708 0.15486 C -0.12747 0.15648 -0.12812 0.15741 -0.12864 0.15857 L -0.12812 0.16042 " pathEditMode="relative" rAng="0" ptsTypes="AAAAAAAAAAAAAAAAAAAAAAAAAAAAAAAAAAAAAAAAAAAAAA">
                                      <p:cBhvr>
                                        <p:cTn id="109" dur="2000" fill="hold"/>
                                        <p:tgtEl>
                                          <p:spTgt spid="39"/>
                                        </p:tgtEl>
                                        <p:attrNameLst>
                                          <p:attrName>ppt_x</p:attrName>
                                          <p:attrName>ppt_y</p:attrName>
                                        </p:attrNameLst>
                                      </p:cBhvr>
                                      <p:rCtr x="-6302" y="7685"/>
                                    </p:animMotion>
                                  </p:childTnLst>
                                </p:cTn>
                              </p:par>
                              <p:par>
                                <p:cTn id="110" presetID="0" presetClass="path" presetSubtype="0" accel="50000" decel="50000" fill="hold" grpId="1" nodeType="withEffect">
                                  <p:stCondLst>
                                    <p:cond delay="0"/>
                                  </p:stCondLst>
                                  <p:childTnLst>
                                    <p:animMotion origin="layout" path="M -0.00156 0.00856 L -0.00156 0.00879 C -0.0013 0.01134 -0.00091 0.01388 -0.00104 0.01689 C -0.00104 0.01851 -0.00182 0.0199 -0.00208 0.02152 C -0.00234 0.02314 -0.00221 0.02523 -0.0026 0.02708 C -0.00299 0.02939 -0.00494 0.04004 -0.00677 0.04375 C -0.00833 0.04699 -0.01041 0.04953 -0.01197 0.053 C -0.01315 0.05578 -0.01445 0.05833 -0.01562 0.06134 C -0.01744 0.06597 -0.01562 0.06412 -0.01822 0.06875 C -0.01875 0.06967 -0.01966 0.07037 -0.02031 0.07152 C -0.0207 0.07222 -0.02083 0.07338 -0.02135 0.0743 C -0.0233 0.07824 -0.02382 0.07847 -0.02656 0.08171 C -0.02682 0.08263 -0.02708 0.08356 -0.0276 0.08449 C -0.02968 0.08819 -0.03307 0.0912 -0.03541 0.09375 L -0.03802 0.09652 C -0.03867 0.09791 -0.03919 0.09976 -0.0401 0.10115 C -0.04049 0.10162 -0.04114 0.10162 -0.04166 0.10208 C -0.04218 0.10254 -0.04257 0.10324 -0.04322 0.10393 C -0.04492 0.10555 -0.04661 0.10694 -0.04843 0.10856 L -0.05156 0.11134 C -0.05221 0.1118 -0.05286 0.1125 -0.05364 0.11319 C -0.05494 0.11412 -0.05638 0.11504 -0.05781 0.11597 C -0.05846 0.1162 -0.05911 0.11643 -0.05989 0.11689 C -0.06432 0.12314 -0.06041 0.11898 -0.06718 0.12152 C -0.06822 0.12175 -0.06914 0.12291 -0.07031 0.12338 C -0.07213 0.12384 -0.07408 0.12384 -0.07604 0.1243 C -0.07669 0.12453 -0.07734 0.12476 -0.07812 0.12523 C -0.0789 0.12546 -0.07981 0.12546 -0.08072 0.12615 C -0.08138 0.12638 -0.08203 0.12754 -0.08281 0.128 C -0.08346 0.12824 -0.08802 0.12963 -0.08854 0.12986 C -0.08932 0.13032 -0.09023 0.13078 -0.09114 0.13171 C -0.09283 0.13333 -0.09427 0.1368 -0.09635 0.13819 C -0.09908 0.13981 -0.09726 0.13865 -0.10156 0.14097 C -0.1026 0.14213 -0.10351 0.14351 -0.10468 0.14467 C -0.10611 0.14583 -0.10781 0.14652 -0.10937 0.14745 C -0.11158 0.14861 -0.11028 0.14791 -0.11302 0.1493 C -0.11406 0.15046 -0.11497 0.15185 -0.11614 0.153 C -0.11679 0.15347 -0.11757 0.15393 -0.11822 0.15486 C -0.11979 0.15671 -0.12291 0.16134 -0.12291 0.16157 C -0.12304 0.16226 -0.12317 0.16319 -0.12343 0.16412 C -0.12434 0.16759 -0.12513 0.16921 -0.12656 0.17245 C -0.12669 0.17361 -0.12812 0.18101 -0.12864 0.18263 C -0.12903 0.18356 -0.12968 0.18425 -0.1302 0.18541 C -0.13059 0.18634 -0.13085 0.18773 -0.13125 0.18912 C -0.1345 0.19953 -0.13125 0.18842 -0.13385 0.19745 C -0.13398 0.19884 -0.13411 0.20046 -0.13437 0.20208 C -0.13502 0.20671 -0.13554 0.2074 -0.13593 0.21226 C -0.13593 0.21365 -0.13593 0.21527 -0.13593 0.21689 L -0.13736 0.22152 " pathEditMode="relative" rAng="0" ptsTypes="AAAAAAAAAAAAAAAAAAAAAAAAAAAAAAAAAAAAAAAAAAAAAAAAA">
                                      <p:cBhvr>
                                        <p:cTn id="111" dur="2000" fill="hold"/>
                                        <p:tgtEl>
                                          <p:spTgt spid="38"/>
                                        </p:tgtEl>
                                        <p:attrNameLst>
                                          <p:attrName>ppt_x</p:attrName>
                                          <p:attrName>ppt_y</p:attrName>
                                        </p:attrNameLst>
                                      </p:cBhvr>
                                      <p:rCtr x="-6771" y="10648"/>
                                    </p:animMotion>
                                  </p:childTnLst>
                                </p:cTn>
                              </p:par>
                              <p:par>
                                <p:cTn id="112" presetID="0" presetClass="path" presetSubtype="0" accel="50000" decel="50000" fill="hold" grpId="1" nodeType="withEffect">
                                  <p:stCondLst>
                                    <p:cond delay="0"/>
                                  </p:stCondLst>
                                  <p:childTnLst>
                                    <p:animMotion origin="layout" path="M -8.33333E-7 0.01111 L -8.33333E-7 0.01134 C -0.00404 0.03426 0.00065 0.00625 -0.00351 0.02708 C -0.00391 0.02801 -0.00378 0.02963 -0.00404 0.03078 C -0.00482 0.03426 -0.00547 0.03495 -0.0069 0.03726 C -0.00794 0.04375 -0.00664 0.03726 -0.00976 0.0456 C -0.01198 0.05069 -0.00755 0.04444 -0.01211 0.05046 C -0.01289 0.05694 -0.01198 0.05092 -0.01536 0.06018 C -0.01641 0.06226 -0.01732 0.06551 -0.01875 0.06713 C -0.0194 0.06782 -0.02005 0.06828 -0.0207 0.06898 C -0.02148 0.06967 -0.02226 0.07013 -0.02305 0.07129 C -0.02604 0.07476 -0.02487 0.07453 -0.02825 0.07777 C -0.03424 0.0831 -0.02474 0.07291 -0.03112 0.08009 C -0.03151 0.08101 -0.03177 0.08171 -0.03203 0.08263 C -0.03281 0.08333 -0.03372 0.08379 -0.03437 0.08518 C -0.03659 0.08726 -0.03516 0.08611 -0.03724 0.0875 C -0.03854 0.08912 -0.03958 0.0912 -0.04114 0.09236 C -0.04245 0.09305 -0.04401 0.09351 -0.04544 0.09467 C -0.04622 0.09537 -0.04687 0.09606 -0.04766 0.09629 C -0.04857 0.09676 -0.04935 0.09676 -0.05 0.09722 C -0.05091 0.09791 -0.05156 0.09907 -0.05247 0.09953 C -0.05364 0.1 -0.05469 0.10046 -0.05586 0.10115 C -0.05885 0.10277 -0.0556 0.10162 -0.06094 0.10277 C -0.06146 0.10277 -0.06211 0.10301 -0.06237 0.10347 C -0.06328 0.10393 -0.06406 0.10463 -0.06484 0.10509 C -0.06601 0.10578 -0.06706 0.10578 -0.06823 0.10601 C -0.0694 0.10717 -0.07031 0.10833 -0.07135 0.10949 C -0.07213 0.10949 -0.07279 0.10949 -0.07331 0.10995 C -0.07383 0.11041 -0.07435 0.11111 -0.07487 0.1118 C -0.07552 0.11226 -0.07617 0.1125 -0.07669 0.11319 C -0.07734 0.11388 -0.07773 0.11504 -0.07812 0.11574 C -0.07904 0.11643 -0.07982 0.11666 -0.08047 0.11736 C -0.08164 0.11805 -0.08255 0.11898 -0.0832 0.11967 C -0.08424 0.1206 -0.08489 0.12199 -0.08568 0.12291 C -0.08919 0.12662 -0.08646 0.12176 -0.09049 0.12801 C -0.09193 0.12986 -0.09349 0.13171 -0.09427 0.13426 C -0.09531 0.13703 -0.09622 0.14004 -0.09753 0.14213 C -0.09909 0.14444 -0.10091 0.14537 -0.10195 0.14814 C -0.10234 0.14884 -0.10247 0.14953 -0.10286 0.15046 C -0.10351 0.15162 -0.10547 0.15347 -0.10612 0.15439 C -0.10794 0.15879 -0.10638 0.15532 -0.1095 0.16018 C -0.11094 0.16203 -0.11081 0.16273 -0.11224 0.16412 C -0.11406 0.16551 -0.11497 0.16574 -0.11667 0.16643 C -0.11797 0.16713 -0.1194 0.16805 -0.12083 0.16851 C -0.12357 0.16851 -0.12604 0.16851 -0.12864 0.16851 L -0.12878 0.16851 " pathEditMode="relative" rAng="0" ptsTypes="AAAAAAAAAAAAAAAAAAAAAAAAAAAAAAAAAAAAAAAAAAAAAA">
                                      <p:cBhvr>
                                        <p:cTn id="113" dur="2000" fill="hold"/>
                                        <p:tgtEl>
                                          <p:spTgt spid="37"/>
                                        </p:tgtEl>
                                        <p:attrNameLst>
                                          <p:attrName>ppt_x</p:attrName>
                                          <p:attrName>ppt_y</p:attrName>
                                        </p:attrNameLst>
                                      </p:cBhvr>
                                      <p:rCtr x="-6445" y="7870"/>
                                    </p:animMotion>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wipe(left)">
                                      <p:cBhvr>
                                        <p:cTn id="118" dur="500"/>
                                        <p:tgtEl>
                                          <p:spTgt spid="41"/>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wipe(left)">
                                      <p:cBhvr>
                                        <p:cTn id="121" dur="500"/>
                                        <p:tgtEl>
                                          <p:spTgt spid="43"/>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wipe(left)">
                                      <p:cBhvr>
                                        <p:cTn id="124" dur="500"/>
                                        <p:tgtEl>
                                          <p:spTgt spid="44"/>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left)">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wipe(right)">
                                      <p:cBhvr>
                                        <p:cTn id="132" dur="1500"/>
                                        <p:tgtEl>
                                          <p:spTgt spid="46"/>
                                        </p:tgtEl>
                                      </p:cBhvr>
                                    </p:animEffect>
                                  </p:childTnLst>
                                </p:cTn>
                              </p:par>
                            </p:childTnLst>
                          </p:cTn>
                        </p:par>
                        <p:par>
                          <p:cTn id="133" fill="hold">
                            <p:stCondLst>
                              <p:cond delay="1500"/>
                            </p:stCondLst>
                            <p:childTnLst>
                              <p:par>
                                <p:cTn id="134" presetID="10" presetClass="entr" presetSubtype="0" fill="hold" grpId="0" nodeType="after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fade">
                                      <p:cBhvr>
                                        <p:cTn id="136" dur="500"/>
                                        <p:tgtEl>
                                          <p:spTgt spid="52"/>
                                        </p:tgtEl>
                                      </p:cBhvr>
                                    </p:animEffect>
                                  </p:childTnLst>
                                </p:cTn>
                              </p:par>
                            </p:childTnLst>
                          </p:cTn>
                        </p:par>
                      </p:childTnLst>
                    </p:cTn>
                  </p:par>
                  <p:par>
                    <p:cTn id="137" fill="hold">
                      <p:stCondLst>
                        <p:cond delay="indefinite"/>
                      </p:stCondLst>
                      <p:childTnLst>
                        <p:par>
                          <p:cTn id="138" fill="hold">
                            <p:stCondLst>
                              <p:cond delay="0"/>
                            </p:stCondLst>
                            <p:childTnLst>
                              <p:par>
                                <p:cTn id="139" presetID="37" presetClass="path" presetSubtype="0" accel="50000" decel="50000" fill="hold" grpId="1" nodeType="clickEffect">
                                  <p:stCondLst>
                                    <p:cond delay="0"/>
                                  </p:stCondLst>
                                  <p:childTnLst>
                                    <p:animMotion origin="layout" path="M -0.00026 3.7037E-6 L 0.00951 -0.01088 C 0.01146 -0.01343 0.01524 -0.01551 0.01862 -0.0169 C 0.02279 -0.01829 0.02644 -0.01806 0.02826 -0.01783 L 0.04063 -0.01482 " pathEditMode="relative" rAng="20880000" ptsTypes="AAAAA">
                                      <p:cBhvr>
                                        <p:cTn id="140" dur="2000" fill="hold"/>
                                        <p:tgtEl>
                                          <p:spTgt spid="43"/>
                                        </p:tgtEl>
                                        <p:attrNameLst>
                                          <p:attrName>ppt_x</p:attrName>
                                          <p:attrName>ppt_y</p:attrName>
                                        </p:attrNameLst>
                                      </p:cBhvr>
                                      <p:rCtr x="1992" y="-1204"/>
                                    </p:animMotion>
                                  </p:childTnLst>
                                </p:cTn>
                              </p:par>
                            </p:childTnLst>
                          </p:cTn>
                        </p:par>
                        <p:par>
                          <p:cTn id="141" fill="hold">
                            <p:stCondLst>
                              <p:cond delay="2000"/>
                            </p:stCondLst>
                            <p:childTnLst>
                              <p:par>
                                <p:cTn id="142" presetID="26" presetClass="emph" presetSubtype="0" fill="hold" nodeType="afterEffect">
                                  <p:stCondLst>
                                    <p:cond delay="0"/>
                                  </p:stCondLst>
                                  <p:childTnLst>
                                    <p:animEffect transition="out" filter="fade">
                                      <p:cBhvr>
                                        <p:cTn id="143" dur="500" tmFilter="0, 0; .2, .5; .8, .5; 1, 0"/>
                                        <p:tgtEl>
                                          <p:spTgt spid="30"/>
                                        </p:tgtEl>
                                      </p:cBhvr>
                                    </p:animEffect>
                                    <p:animScale>
                                      <p:cBhvr>
                                        <p:cTn id="144" dur="250" autoRev="1" fill="hold"/>
                                        <p:tgtEl>
                                          <p:spTgt spid="30"/>
                                        </p:tgtEl>
                                      </p:cBhvr>
                                      <p:by x="105000" y="105000"/>
                                    </p:animScale>
                                  </p:childTnLst>
                                </p:cTn>
                              </p:par>
                            </p:childTnLst>
                          </p:cTn>
                        </p:par>
                        <p:par>
                          <p:cTn id="145" fill="hold">
                            <p:stCondLst>
                              <p:cond delay="2500"/>
                            </p:stCondLst>
                            <p:childTnLst>
                              <p:par>
                                <p:cTn id="146" presetID="26" presetClass="emph" presetSubtype="0" fill="hold" nodeType="afterEffect">
                                  <p:stCondLst>
                                    <p:cond delay="0"/>
                                  </p:stCondLst>
                                  <p:childTnLst>
                                    <p:animEffect transition="out" filter="fade">
                                      <p:cBhvr>
                                        <p:cTn id="147" dur="500" tmFilter="0, 0; .2, .5; .8, .5; 1, 0"/>
                                        <p:tgtEl>
                                          <p:spTgt spid="30"/>
                                        </p:tgtEl>
                                      </p:cBhvr>
                                    </p:animEffect>
                                    <p:animScale>
                                      <p:cBhvr>
                                        <p:cTn id="148" dur="250" autoRev="1" fill="hold"/>
                                        <p:tgtEl>
                                          <p:spTgt spid="30"/>
                                        </p:tgtEl>
                                      </p:cBhvr>
                                      <p:by x="105000" y="105000"/>
                                    </p:animScale>
                                  </p:childTnLst>
                                </p:cTn>
                              </p:par>
                            </p:childTnLst>
                          </p:cTn>
                        </p:par>
                        <p:par>
                          <p:cTn id="149" fill="hold">
                            <p:stCondLst>
                              <p:cond delay="3000"/>
                            </p:stCondLst>
                            <p:childTnLst>
                              <p:par>
                                <p:cTn id="150" presetID="26" presetClass="emph" presetSubtype="0" fill="hold" nodeType="afterEffect">
                                  <p:stCondLst>
                                    <p:cond delay="0"/>
                                  </p:stCondLst>
                                  <p:childTnLst>
                                    <p:animEffect transition="out" filter="fade">
                                      <p:cBhvr>
                                        <p:cTn id="151" dur="500" tmFilter="0, 0; .2, .5; .8, .5; 1, 0"/>
                                        <p:tgtEl>
                                          <p:spTgt spid="30"/>
                                        </p:tgtEl>
                                      </p:cBhvr>
                                    </p:animEffect>
                                    <p:animScale>
                                      <p:cBhvr>
                                        <p:cTn id="152"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p:bldP spid="6" grpId="0"/>
      <p:bldP spid="10" grpId="0" animBg="1"/>
      <p:bldP spid="20" grpId="0" animBg="1"/>
      <p:bldP spid="21" grpId="0"/>
      <p:bldP spid="28" grpId="0" animBg="1"/>
      <p:bldP spid="28" grpId="1" animBg="1"/>
      <p:bldP spid="31" grpId="0" animBg="1"/>
      <p:bldP spid="31" grpId="1" animBg="1"/>
      <p:bldP spid="32" grpId="0" animBg="1"/>
      <p:bldP spid="33" grpId="0" animBg="1"/>
      <p:bldP spid="33" grpId="1" animBg="1"/>
      <p:bldP spid="34" grpId="0" animBg="1"/>
      <p:bldP spid="34" grpId="1" animBg="1"/>
      <p:bldP spid="35" grpId="0" animBg="1"/>
      <p:bldP spid="36" grpId="0" animBg="1"/>
      <p:bldP spid="37" grpId="0" animBg="1"/>
      <p:bldP spid="37" grpId="1" animBg="1"/>
      <p:bldP spid="38" grpId="0" animBg="1"/>
      <p:bldP spid="38" grpId="1" animBg="1"/>
      <p:bldP spid="39" grpId="0" animBg="1"/>
      <p:bldP spid="39" grpId="1" animBg="1"/>
      <p:bldP spid="40" grpId="0" animBg="1"/>
      <p:bldP spid="40" grpId="1" animBg="1"/>
      <p:bldP spid="41" grpId="0" animBg="1"/>
      <p:bldP spid="42" grpId="0" animBg="1"/>
      <p:bldP spid="43" grpId="0" animBg="1"/>
      <p:bldP spid="43" grpId="1" animBg="1"/>
      <p:bldP spid="44" grpId="0" animBg="1"/>
      <p:bldP spid="50" grpId="0"/>
      <p:bldP spid="51" grpId="0"/>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C4D75-7EC0-DAA4-A1D0-CEA76F7701CD}"/>
            </a:ext>
          </a:extLst>
        </p:cNvPr>
        <p:cNvGrpSpPr/>
        <p:nvPr/>
      </p:nvGrpSpPr>
      <p:grpSpPr>
        <a:xfrm>
          <a:off x="0" y="0"/>
          <a:ext cx="0" cy="0"/>
          <a:chOff x="0" y="0"/>
          <a:chExt cx="0" cy="0"/>
        </a:xfrm>
      </p:grpSpPr>
      <p:pic>
        <p:nvPicPr>
          <p:cNvPr id="11" name="Picture 2" descr="Definition of pancreas - NCI Dictionary of Cancer Terms - NCI">
            <a:extLst>
              <a:ext uri="{FF2B5EF4-FFF2-40B4-BE49-F238E27FC236}">
                <a16:creationId xmlns:a16="http://schemas.microsoft.com/office/drawing/2014/main" id="{A81672BD-7348-9330-2659-13DCF0639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865" y="515203"/>
            <a:ext cx="3722384" cy="33571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iabetes Complications : Gaffar Syed MD: Internal Medicine">
            <a:extLst>
              <a:ext uri="{FF2B5EF4-FFF2-40B4-BE49-F238E27FC236}">
                <a16:creationId xmlns:a16="http://schemas.microsoft.com/office/drawing/2014/main" id="{CD73D045-213D-B4EA-772D-A74616039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879" y="2959291"/>
            <a:ext cx="3586037" cy="35860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C77F82-9D1E-B37B-D4ED-7E0CB1288CEB}"/>
              </a:ext>
            </a:extLst>
          </p:cNvPr>
          <p:cNvSpPr>
            <a:spLocks noGrp="1"/>
          </p:cNvSpPr>
          <p:nvPr>
            <p:ph type="title"/>
          </p:nvPr>
        </p:nvSpPr>
        <p:spPr>
          <a:xfrm>
            <a:off x="481024" y="197413"/>
            <a:ext cx="6639273" cy="1237814"/>
          </a:xfrm>
        </p:spPr>
        <p:txBody>
          <a:bodyPr>
            <a:normAutofit/>
          </a:bodyPr>
          <a:lstStyle/>
          <a:p>
            <a:pPr algn="ctr"/>
            <a:r>
              <a:rPr lang="en-US" dirty="0">
                <a:latin typeface="Congenial" panose="02000503040000020004" pitchFamily="2" charset="0"/>
                <a:ea typeface="ADLaM Display" panose="02010000000000000000" pitchFamily="2" charset="0"/>
                <a:cs typeface="ADLaM Display" panose="02010000000000000000" pitchFamily="2" charset="0"/>
              </a:rPr>
              <a:t>Previously on Diabetes…</a:t>
            </a:r>
          </a:p>
        </p:txBody>
      </p:sp>
      <p:sp>
        <p:nvSpPr>
          <p:cNvPr id="3" name="TextBox 2">
            <a:extLst>
              <a:ext uri="{FF2B5EF4-FFF2-40B4-BE49-F238E27FC236}">
                <a16:creationId xmlns:a16="http://schemas.microsoft.com/office/drawing/2014/main" id="{61779D46-CE02-988D-3050-63E4B8E0F821}"/>
              </a:ext>
            </a:extLst>
          </p:cNvPr>
          <p:cNvSpPr txBox="1"/>
          <p:nvPr/>
        </p:nvSpPr>
        <p:spPr>
          <a:xfrm>
            <a:off x="1546736" y="2317825"/>
            <a:ext cx="4334323" cy="892552"/>
          </a:xfrm>
          <a:prstGeom prst="rect">
            <a:avLst/>
          </a:prstGeom>
          <a:noFill/>
        </p:spPr>
        <p:txBody>
          <a:bodyPr wrap="square" rtlCol="0">
            <a:spAutoFit/>
          </a:bodyPr>
          <a:lstStyle/>
          <a:p>
            <a:pPr marL="285750" indent="-285750" algn="r">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Diabetes mellitus vs. insipidus</a:t>
            </a:r>
          </a:p>
        </p:txBody>
      </p:sp>
      <p:sp>
        <p:nvSpPr>
          <p:cNvPr id="7" name="TextBox 6">
            <a:extLst>
              <a:ext uri="{FF2B5EF4-FFF2-40B4-BE49-F238E27FC236}">
                <a16:creationId xmlns:a16="http://schemas.microsoft.com/office/drawing/2014/main" id="{AF342927-CE43-780B-D07E-26F6B2A0F53D}"/>
              </a:ext>
            </a:extLst>
          </p:cNvPr>
          <p:cNvSpPr txBox="1"/>
          <p:nvPr/>
        </p:nvSpPr>
        <p:spPr>
          <a:xfrm>
            <a:off x="1625604" y="1383527"/>
            <a:ext cx="6288971" cy="492443"/>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History and discovery of the disease </a:t>
            </a:r>
          </a:p>
        </p:txBody>
      </p:sp>
      <p:sp>
        <p:nvSpPr>
          <p:cNvPr id="9" name="TextBox 8">
            <a:extLst>
              <a:ext uri="{FF2B5EF4-FFF2-40B4-BE49-F238E27FC236}">
                <a16:creationId xmlns:a16="http://schemas.microsoft.com/office/drawing/2014/main" id="{78291F26-6F61-F309-F58F-FBDA7B4AF5AB}"/>
              </a:ext>
            </a:extLst>
          </p:cNvPr>
          <p:cNvSpPr txBox="1"/>
          <p:nvPr/>
        </p:nvSpPr>
        <p:spPr>
          <a:xfrm>
            <a:off x="4178724" y="3790401"/>
            <a:ext cx="5883147" cy="492443"/>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Normal blood glucose regulation</a:t>
            </a:r>
          </a:p>
        </p:txBody>
      </p:sp>
      <p:sp>
        <p:nvSpPr>
          <p:cNvPr id="10" name="TextBox 9">
            <a:extLst>
              <a:ext uri="{FF2B5EF4-FFF2-40B4-BE49-F238E27FC236}">
                <a16:creationId xmlns:a16="http://schemas.microsoft.com/office/drawing/2014/main" id="{3DE92772-34C6-17A5-8AFA-E910AD292C45}"/>
              </a:ext>
            </a:extLst>
          </p:cNvPr>
          <p:cNvSpPr txBox="1"/>
          <p:nvPr/>
        </p:nvSpPr>
        <p:spPr>
          <a:xfrm>
            <a:off x="4397516" y="4850051"/>
            <a:ext cx="4846665" cy="892552"/>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Type I, Type II, and gestational diabetes</a:t>
            </a:r>
          </a:p>
        </p:txBody>
      </p:sp>
      <p:sp>
        <p:nvSpPr>
          <p:cNvPr id="14" name="TextBox 13">
            <a:extLst>
              <a:ext uri="{FF2B5EF4-FFF2-40B4-BE49-F238E27FC236}">
                <a16:creationId xmlns:a16="http://schemas.microsoft.com/office/drawing/2014/main" id="{EC9136FB-2098-A0A7-76BA-B302DEC9AFE9}"/>
              </a:ext>
            </a:extLst>
          </p:cNvPr>
          <p:cNvSpPr txBox="1"/>
          <p:nvPr/>
        </p:nvSpPr>
        <p:spPr>
          <a:xfrm>
            <a:off x="4005366" y="6075958"/>
            <a:ext cx="7826626" cy="492443"/>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ongenial" panose="02000503040000020004" pitchFamily="2" charset="0"/>
                <a:ea typeface="ADLaM Display" panose="02010000000000000000" pitchFamily="2" charset="0"/>
                <a:cs typeface="ADLaM Display" panose="02010000000000000000" pitchFamily="2" charset="0"/>
              </a:rPr>
              <a:t>Signs, symptoms, diagnosis, and complications</a:t>
            </a:r>
          </a:p>
        </p:txBody>
      </p:sp>
      <p:pic>
        <p:nvPicPr>
          <p:cNvPr id="15" name="Picture 8" descr="Get the Facts on Blood Sugar Tests: How to Prepare, What to Expect, and More">
            <a:extLst>
              <a:ext uri="{FF2B5EF4-FFF2-40B4-BE49-F238E27FC236}">
                <a16:creationId xmlns:a16="http://schemas.microsoft.com/office/drawing/2014/main" id="{A4897266-57A7-402A-BC52-9CD613E2ED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58" t="12365" r="48535"/>
          <a:stretch/>
        </p:blipFill>
        <p:spPr bwMode="auto">
          <a:xfrm>
            <a:off x="6219912" y="2098485"/>
            <a:ext cx="1378754" cy="14962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6" descr="Islets of Langerhans, light micrograph - Stock Image - C059/9291 - Science  Photo Library">
            <a:extLst>
              <a:ext uri="{FF2B5EF4-FFF2-40B4-BE49-F238E27FC236}">
                <a16:creationId xmlns:a16="http://schemas.microsoft.com/office/drawing/2014/main" id="{6187EC54-4D9B-92B7-FA3A-3ED64967B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5568" y="3686122"/>
            <a:ext cx="1720360" cy="137628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3D0C3625-715C-2C36-69EA-13987B3433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184" t="13602" r="34603" b="5308"/>
          <a:stretch>
            <a:fillRect/>
          </a:stretch>
        </p:blipFill>
        <p:spPr bwMode="auto">
          <a:xfrm>
            <a:off x="342528" y="1383527"/>
            <a:ext cx="1070563" cy="1496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In Type 2 Diabetes, Metabolic Control Could Add Years to Life | MedPage  Today">
            <a:extLst>
              <a:ext uri="{FF2B5EF4-FFF2-40B4-BE49-F238E27FC236}">
                <a16:creationId xmlns:a16="http://schemas.microsoft.com/office/drawing/2014/main" id="{260B065A-C1E4-01B2-5812-9BADBCEF73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38"/>
          <a:stretch/>
        </p:blipFill>
        <p:spPr bwMode="auto">
          <a:xfrm>
            <a:off x="8181865" y="4512905"/>
            <a:ext cx="2200503" cy="1332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31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out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outVertical)">
                                      <p:cBhvr>
                                        <p:cTn id="29" dur="500"/>
                                        <p:tgtEl>
                                          <p:spTgt spid="15"/>
                                        </p:tgtEl>
                                      </p:cBhvr>
                                    </p:animEffect>
                                  </p:childTnLst>
                                </p:cTn>
                              </p:par>
                            </p:childTnLst>
                          </p:cTn>
                        </p:par>
                        <p:par>
                          <p:cTn id="30" fill="hold">
                            <p:stCondLst>
                              <p:cond delay="1000"/>
                            </p:stCondLst>
                            <p:childTnLst>
                              <p:par>
                                <p:cTn id="31" presetID="16" presetClass="entr" presetSubtype="37"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out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16" presetClass="entr" presetSubtype="37"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out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500"/>
                            </p:stCondLst>
                            <p:childTnLst>
                              <p:par>
                                <p:cTn id="49" presetID="21" presetClass="entr" presetSubtype="1"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heel(1)">
                                      <p:cBhvr>
                                        <p:cTn id="51"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B508F-BBEA-5DDF-1035-DEDD1CD0EA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659A3-D599-FC40-10EA-9E66EFB47D0F}"/>
              </a:ext>
            </a:extLst>
          </p:cNvPr>
          <p:cNvSpPr>
            <a:spLocks noGrp="1"/>
          </p:cNvSpPr>
          <p:nvPr>
            <p:ph type="title"/>
          </p:nvPr>
        </p:nvSpPr>
        <p:spPr>
          <a:xfrm>
            <a:off x="2776363" y="4847225"/>
            <a:ext cx="6639273" cy="1237814"/>
          </a:xfrm>
        </p:spPr>
        <p:txBody>
          <a:bodyPr>
            <a:normAutofit/>
          </a:bodyPr>
          <a:lstStyle/>
          <a:p>
            <a:pPr algn="ctr"/>
            <a:r>
              <a:rPr lang="en-US" dirty="0">
                <a:latin typeface="Congenial" panose="02000503040000020004" pitchFamily="2" charset="0"/>
                <a:ea typeface="ADLaM Display" panose="02010000000000000000" pitchFamily="2" charset="0"/>
                <a:cs typeface="ADLaM Display" panose="02010000000000000000" pitchFamily="2" charset="0"/>
              </a:rPr>
              <a:t>Our Story Continues…</a:t>
            </a:r>
          </a:p>
        </p:txBody>
      </p:sp>
      <p:grpSp>
        <p:nvGrpSpPr>
          <p:cNvPr id="8" name="Group 7">
            <a:extLst>
              <a:ext uri="{FF2B5EF4-FFF2-40B4-BE49-F238E27FC236}">
                <a16:creationId xmlns:a16="http://schemas.microsoft.com/office/drawing/2014/main" id="{9EC05769-E59A-F8B9-73E5-7F7B188A6E0D}"/>
              </a:ext>
            </a:extLst>
          </p:cNvPr>
          <p:cNvGrpSpPr/>
          <p:nvPr/>
        </p:nvGrpSpPr>
        <p:grpSpPr>
          <a:xfrm>
            <a:off x="2791191" y="994063"/>
            <a:ext cx="6639273" cy="3696202"/>
            <a:chOff x="2637081" y="994063"/>
            <a:chExt cx="6639273" cy="3696202"/>
          </a:xfrm>
        </p:grpSpPr>
        <p:pic>
          <p:nvPicPr>
            <p:cNvPr id="7170" name="Picture 2" descr="Open Book Acrylic Blank">
              <a:extLst>
                <a:ext uri="{FF2B5EF4-FFF2-40B4-BE49-F238E27FC236}">
                  <a16:creationId xmlns:a16="http://schemas.microsoft.com/office/drawing/2014/main" id="{80B6894C-23D4-0DC6-B96A-A565EFCD48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36" b="18975"/>
            <a:stretch>
              <a:fillRect/>
            </a:stretch>
          </p:blipFill>
          <p:spPr bwMode="auto">
            <a:xfrm>
              <a:off x="2637081" y="994063"/>
              <a:ext cx="6639273" cy="36962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ealthy Cartoon Pancreas Character Royalty Free Vector Image">
              <a:extLst>
                <a:ext uri="{FF2B5EF4-FFF2-40B4-BE49-F238E27FC236}">
                  <a16:creationId xmlns:a16="http://schemas.microsoft.com/office/drawing/2014/main" id="{8D8FEF33-4617-06F5-EECE-BF07C15C5A7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rcRect l="2845" t="19166" r="4167" b="28611"/>
            <a:stretch>
              <a:fillRect/>
            </a:stretch>
          </p:blipFill>
          <p:spPr bwMode="auto">
            <a:xfrm>
              <a:off x="3912159" y="1948979"/>
              <a:ext cx="1964658" cy="118955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artoon Bag Of Sugar Images – Browse 4,419 Stock Photos, Vectors, and Video  | Adobe Stock">
              <a:extLst>
                <a:ext uri="{FF2B5EF4-FFF2-40B4-BE49-F238E27FC236}">
                  <a16:creationId xmlns:a16="http://schemas.microsoft.com/office/drawing/2014/main" id="{FF68E8D4-8A00-1F36-9462-D746EB75732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6315184" y="1831740"/>
              <a:ext cx="1424031" cy="14240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6329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18FFC-7B8D-4B23-59FB-4BA3E015B8CF}"/>
            </a:ext>
          </a:extLst>
        </p:cNvPr>
        <p:cNvGrpSpPr/>
        <p:nvPr/>
      </p:nvGrpSpPr>
      <p:grpSpPr>
        <a:xfrm>
          <a:off x="0" y="0"/>
          <a:ext cx="0" cy="0"/>
          <a:chOff x="0" y="0"/>
          <a:chExt cx="0" cy="0"/>
        </a:xfrm>
      </p:grpSpPr>
      <p:pic>
        <p:nvPicPr>
          <p:cNvPr id="8" name="Picture 7" descr="A no gluten free food&#10;&#10;AI-generated content may be incorrect.">
            <a:extLst>
              <a:ext uri="{FF2B5EF4-FFF2-40B4-BE49-F238E27FC236}">
                <a16:creationId xmlns:a16="http://schemas.microsoft.com/office/drawing/2014/main" id="{56139484-7A04-153E-09A1-2E85D4C40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841" y="0"/>
            <a:ext cx="2282884" cy="1454013"/>
          </a:xfrm>
          <a:prstGeom prst="rect">
            <a:avLst/>
          </a:prstGeom>
        </p:spPr>
      </p:pic>
      <p:pic>
        <p:nvPicPr>
          <p:cNvPr id="1030" name="Picture 6" descr="Universality | BioNinja">
            <a:extLst>
              <a:ext uri="{FF2B5EF4-FFF2-40B4-BE49-F238E27FC236}">
                <a16:creationId xmlns:a16="http://schemas.microsoft.com/office/drawing/2014/main" id="{716F9856-5BC0-970A-1E50-FA2A377C2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618" y="4362257"/>
            <a:ext cx="4944605" cy="22918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880357-D917-711D-B8D5-F22DFEC280E7}"/>
              </a:ext>
            </a:extLst>
          </p:cNvPr>
          <p:cNvSpPr>
            <a:spLocks noGrp="1"/>
          </p:cNvSpPr>
          <p:nvPr>
            <p:ph type="title"/>
          </p:nvPr>
        </p:nvSpPr>
        <p:spPr>
          <a:xfrm>
            <a:off x="4417888" y="356316"/>
            <a:ext cx="6514672" cy="867774"/>
          </a:xfrm>
        </p:spPr>
        <p:txBody>
          <a:bodyPr/>
          <a:lstStyle/>
          <a:p>
            <a:pPr algn="ctr"/>
            <a:r>
              <a:rPr lang="en-US" dirty="0">
                <a:latin typeface="Congenial" panose="02000503040000020004" pitchFamily="2" charset="0"/>
              </a:rPr>
              <a:t>The Tale of Insulin</a:t>
            </a:r>
          </a:p>
        </p:txBody>
      </p:sp>
      <p:sp>
        <p:nvSpPr>
          <p:cNvPr id="3" name="TextBox 2">
            <a:extLst>
              <a:ext uri="{FF2B5EF4-FFF2-40B4-BE49-F238E27FC236}">
                <a16:creationId xmlns:a16="http://schemas.microsoft.com/office/drawing/2014/main" id="{2101EA2F-1686-3DCF-F7D6-2EC74AB5A059}"/>
              </a:ext>
            </a:extLst>
          </p:cNvPr>
          <p:cNvSpPr txBox="1"/>
          <p:nvPr/>
        </p:nvSpPr>
        <p:spPr>
          <a:xfrm>
            <a:off x="390667" y="2057330"/>
            <a:ext cx="4997514"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1920’s -  insulin purified from bovine and porcine pancreases</a:t>
            </a:r>
          </a:p>
        </p:txBody>
      </p:sp>
      <p:sp>
        <p:nvSpPr>
          <p:cNvPr id="6" name="TextBox 5">
            <a:extLst>
              <a:ext uri="{FF2B5EF4-FFF2-40B4-BE49-F238E27FC236}">
                <a16:creationId xmlns:a16="http://schemas.microsoft.com/office/drawing/2014/main" id="{6B8825AB-AB7A-22D6-7E4D-D9CB6F44E981}"/>
              </a:ext>
            </a:extLst>
          </p:cNvPr>
          <p:cNvSpPr txBox="1"/>
          <p:nvPr/>
        </p:nvSpPr>
        <p:spPr>
          <a:xfrm>
            <a:off x="390667" y="1324482"/>
            <a:ext cx="6829114"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Before insulin – fasting and diet modification</a:t>
            </a:r>
          </a:p>
        </p:txBody>
      </p:sp>
      <p:sp>
        <p:nvSpPr>
          <p:cNvPr id="4" name="TextBox 3">
            <a:extLst>
              <a:ext uri="{FF2B5EF4-FFF2-40B4-BE49-F238E27FC236}">
                <a16:creationId xmlns:a16="http://schemas.microsoft.com/office/drawing/2014/main" id="{361FED84-4854-C716-70EB-92ED0FD4B7B4}"/>
              </a:ext>
            </a:extLst>
          </p:cNvPr>
          <p:cNvSpPr txBox="1"/>
          <p:nvPr/>
        </p:nvSpPr>
        <p:spPr>
          <a:xfrm>
            <a:off x="5810266" y="5923455"/>
            <a:ext cx="598516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1980’s - Biosynthetic human insulin using recombinant DNA technology</a:t>
            </a:r>
          </a:p>
        </p:txBody>
      </p:sp>
      <p:pic>
        <p:nvPicPr>
          <p:cNvPr id="1026" name="Picture 2" descr="On the left, pancreas glands are examined as they arrive from the meatpacking house. On the right, the glands are run through grinders before the next step in the process, insulin extraction.">
            <a:extLst>
              <a:ext uri="{FF2B5EF4-FFF2-40B4-BE49-F238E27FC236}">
                <a16:creationId xmlns:a16="http://schemas.microsoft.com/office/drawing/2014/main" id="{D6F3177A-E03E-4980-2DF0-683221E38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0184" y="1254842"/>
            <a:ext cx="3708935" cy="22624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A bottle of 1920s Iletin (Lilly insulin), which is the finished product seen below being labeled and packaged">
            <a:extLst>
              <a:ext uri="{FF2B5EF4-FFF2-40B4-BE49-F238E27FC236}">
                <a16:creationId xmlns:a16="http://schemas.microsoft.com/office/drawing/2014/main" id="{2760529F-F1E7-685B-8EB6-BD917B3A9A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509" t="18255" r="3141" b="8787"/>
          <a:stretch/>
        </p:blipFill>
        <p:spPr bwMode="auto">
          <a:xfrm>
            <a:off x="6044980" y="3649883"/>
            <a:ext cx="1472530" cy="11693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World's biggest insulin producer to ensure success for Novo's new bet">
            <a:extLst>
              <a:ext uri="{FF2B5EF4-FFF2-40B4-BE49-F238E27FC236}">
                <a16:creationId xmlns:a16="http://schemas.microsoft.com/office/drawing/2014/main" id="{894383AC-3B3A-6587-E50E-6585AF8024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4704" y="3834525"/>
            <a:ext cx="3275578" cy="18425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300+ Insulin Molecule Stock Illustrations, Royalty-Free Vector Graphics &amp;  Clip Art - iStock | Diabetes, Peptide, Blood sugar">
            <a:extLst>
              <a:ext uri="{FF2B5EF4-FFF2-40B4-BE49-F238E27FC236}">
                <a16:creationId xmlns:a16="http://schemas.microsoft.com/office/drawing/2014/main" id="{EA5DCF7E-0091-5216-74D5-38FD7620EA4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048" t="12305" r="13913" b="14114"/>
          <a:stretch/>
        </p:blipFill>
        <p:spPr bwMode="auto">
          <a:xfrm>
            <a:off x="274996" y="4337348"/>
            <a:ext cx="2767875" cy="225181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nformações relacionadas a história da insulina são verdadeiras ou falsas?">
            <a:extLst>
              <a:ext uri="{FF2B5EF4-FFF2-40B4-BE49-F238E27FC236}">
                <a16:creationId xmlns:a16="http://schemas.microsoft.com/office/drawing/2014/main" id="{406EE77D-8F27-C1FA-ABC9-BB3EDA1A2E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6843" y="1783438"/>
            <a:ext cx="2593956" cy="17338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A237FE-0538-EEB6-C041-4790B485114C}"/>
              </a:ext>
            </a:extLst>
          </p:cNvPr>
          <p:cNvSpPr txBox="1"/>
          <p:nvPr/>
        </p:nvSpPr>
        <p:spPr>
          <a:xfrm>
            <a:off x="390667" y="3229151"/>
            <a:ext cx="517301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1950’s -  </a:t>
            </a:r>
            <a:r>
              <a:rPr lang="en-US" sz="2400" b="1" dirty="0">
                <a:latin typeface="Congenial" panose="02000503040000020004" pitchFamily="2" charset="0"/>
                <a:ea typeface="ADLaM Display" panose="02010000000000000000" pitchFamily="2" charset="0"/>
                <a:cs typeface="ADLaM Display" panose="02010000000000000000" pitchFamily="2" charset="0"/>
              </a:rPr>
              <a:t>Frederick Sanger </a:t>
            </a:r>
            <a:r>
              <a:rPr lang="en-US" sz="2400" dirty="0">
                <a:latin typeface="Congenial" panose="02000503040000020004" pitchFamily="2" charset="0"/>
                <a:ea typeface="ADLaM Display" panose="02010000000000000000" pitchFamily="2" charset="0"/>
                <a:cs typeface="ADLaM Display" panose="02010000000000000000" pitchFamily="2" charset="0"/>
              </a:rPr>
              <a:t>determines amino acid sequence</a:t>
            </a:r>
          </a:p>
        </p:txBody>
      </p:sp>
    </p:spTree>
    <p:extLst>
      <p:ext uri="{BB962C8B-B14F-4D97-AF65-F5344CB8AC3E}">
        <p14:creationId xmlns:p14="http://schemas.microsoft.com/office/powerpoint/2010/main" val="188273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1042"/>
                                        </p:tgtEl>
                                        <p:attrNameLst>
                                          <p:attrName>style.visibility</p:attrName>
                                        </p:attrNameLst>
                                      </p:cBhvr>
                                      <p:to>
                                        <p:strVal val="visible"/>
                                      </p:to>
                                    </p:set>
                                    <p:animEffect transition="in" filter="barn(outVertical)">
                                      <p:cBhvr>
                                        <p:cTn id="20" dur="500"/>
                                        <p:tgtEl>
                                          <p:spTgt spid="1042"/>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outVertical)">
                                      <p:cBhvr>
                                        <p:cTn id="24" dur="500"/>
                                        <p:tgtEl>
                                          <p:spTgt spid="1026"/>
                                        </p:tgtEl>
                                      </p:cBhvr>
                                    </p:animEffect>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outVertical)">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1040"/>
                                        </p:tgtEl>
                                        <p:attrNameLst>
                                          <p:attrName>style.visibility</p:attrName>
                                        </p:attrNameLst>
                                      </p:cBhvr>
                                      <p:to>
                                        <p:strVal val="visible"/>
                                      </p:to>
                                    </p:set>
                                    <p:animEffect transition="in" filter="barn(outVertical)">
                                      <p:cBhvr>
                                        <p:cTn id="37" dur="500"/>
                                        <p:tgtEl>
                                          <p:spTgt spid="10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wipe(left)">
                                      <p:cBhvr>
                                        <p:cTn id="46" dur="500"/>
                                        <p:tgtEl>
                                          <p:spTgt spid="103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nodeType="clickEffect">
                                  <p:stCondLst>
                                    <p:cond delay="0"/>
                                  </p:stCondLst>
                                  <p:childTnLst>
                                    <p:set>
                                      <p:cBhvr>
                                        <p:cTn id="50" dur="1" fill="hold">
                                          <p:stCondLst>
                                            <p:cond delay="0"/>
                                          </p:stCondLst>
                                        </p:cTn>
                                        <p:tgtEl>
                                          <p:spTgt spid="1034"/>
                                        </p:tgtEl>
                                        <p:attrNameLst>
                                          <p:attrName>style.visibility</p:attrName>
                                        </p:attrNameLst>
                                      </p:cBhvr>
                                      <p:to>
                                        <p:strVal val="visible"/>
                                      </p:to>
                                    </p:set>
                                    <p:animEffect transition="in" filter="barn(outVertical)">
                                      <p:cBhvr>
                                        <p:cTn id="51"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5BFC-0967-A869-4306-18123ADC2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C1BCC-A355-14C0-E2A5-B1473CB9FDBB}"/>
              </a:ext>
            </a:extLst>
          </p:cNvPr>
          <p:cNvSpPr>
            <a:spLocks noGrp="1"/>
          </p:cNvSpPr>
          <p:nvPr>
            <p:ph type="title"/>
          </p:nvPr>
        </p:nvSpPr>
        <p:spPr>
          <a:xfrm>
            <a:off x="838200" y="365126"/>
            <a:ext cx="10515600" cy="1055222"/>
          </a:xfrm>
        </p:spPr>
        <p:txBody>
          <a:bodyPr/>
          <a:lstStyle/>
          <a:p>
            <a:pPr algn="ctr"/>
            <a:r>
              <a:rPr lang="en-US" dirty="0">
                <a:latin typeface="Congenial" panose="02000503040000020004" pitchFamily="2" charset="0"/>
              </a:rPr>
              <a:t>Glucose Monitoring</a:t>
            </a:r>
          </a:p>
        </p:txBody>
      </p:sp>
      <p:sp>
        <p:nvSpPr>
          <p:cNvPr id="3" name="TextBox 2">
            <a:extLst>
              <a:ext uri="{FF2B5EF4-FFF2-40B4-BE49-F238E27FC236}">
                <a16:creationId xmlns:a16="http://schemas.microsoft.com/office/drawing/2014/main" id="{1D504374-D1A0-7E4A-250B-626CF63C02CB}"/>
              </a:ext>
            </a:extLst>
          </p:cNvPr>
          <p:cNvSpPr txBox="1"/>
          <p:nvPr/>
        </p:nvSpPr>
        <p:spPr>
          <a:xfrm>
            <a:off x="2440994" y="1342135"/>
            <a:ext cx="6406034"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1908 – Stanley Benedict develops copper reagent for urine glucose</a:t>
            </a:r>
          </a:p>
        </p:txBody>
      </p:sp>
      <p:sp>
        <p:nvSpPr>
          <p:cNvPr id="4" name="TextBox 3">
            <a:extLst>
              <a:ext uri="{FF2B5EF4-FFF2-40B4-BE49-F238E27FC236}">
                <a16:creationId xmlns:a16="http://schemas.microsoft.com/office/drawing/2014/main" id="{BDE5C251-5A32-C3AC-1F1F-F167773DDCAF}"/>
              </a:ext>
            </a:extLst>
          </p:cNvPr>
          <p:cNvSpPr txBox="1"/>
          <p:nvPr/>
        </p:nvSpPr>
        <p:spPr>
          <a:xfrm>
            <a:off x="2440994" y="2489466"/>
            <a:ext cx="8653331"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1965 - First blood glucose test strip developed (</a:t>
            </a:r>
            <a:r>
              <a:rPr lang="en-US" sz="2400" dirty="0" err="1">
                <a:latin typeface="Congenial" panose="02000503040000020004" pitchFamily="2" charset="0"/>
                <a:ea typeface="ADLaM Display" panose="02010000000000000000" pitchFamily="2" charset="0"/>
                <a:cs typeface="ADLaM Display" panose="02010000000000000000" pitchFamily="2" charset="0"/>
              </a:rPr>
              <a:t>Dextrostix</a:t>
            </a:r>
            <a:r>
              <a:rPr lang="en-US" sz="2400" dirty="0">
                <a:latin typeface="Congenial" panose="02000503040000020004" pitchFamily="2" charset="0"/>
                <a:ea typeface="ADLaM Display" panose="02010000000000000000" pitchFamily="2" charset="0"/>
                <a:cs typeface="ADLaM Display" panose="02010000000000000000" pitchFamily="2" charset="0"/>
              </a:rPr>
              <a:t>)</a:t>
            </a:r>
          </a:p>
        </p:txBody>
      </p:sp>
      <p:sp>
        <p:nvSpPr>
          <p:cNvPr id="5" name="TextBox 4">
            <a:extLst>
              <a:ext uri="{FF2B5EF4-FFF2-40B4-BE49-F238E27FC236}">
                <a16:creationId xmlns:a16="http://schemas.microsoft.com/office/drawing/2014/main" id="{D252D7E0-1214-0042-96A5-1AE383CFE89D}"/>
              </a:ext>
            </a:extLst>
          </p:cNvPr>
          <p:cNvSpPr txBox="1"/>
          <p:nvPr/>
        </p:nvSpPr>
        <p:spPr>
          <a:xfrm>
            <a:off x="2642813" y="3267465"/>
            <a:ext cx="6798141"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1980s – Glucose meters become available for home glucose monitoring,</a:t>
            </a:r>
          </a:p>
        </p:txBody>
      </p:sp>
      <p:sp>
        <p:nvSpPr>
          <p:cNvPr id="6" name="TextBox 5">
            <a:extLst>
              <a:ext uri="{FF2B5EF4-FFF2-40B4-BE49-F238E27FC236}">
                <a16:creationId xmlns:a16="http://schemas.microsoft.com/office/drawing/2014/main" id="{FBCA4BC0-8ECA-DA98-2808-5219C6CFE029}"/>
              </a:ext>
            </a:extLst>
          </p:cNvPr>
          <p:cNvSpPr txBox="1"/>
          <p:nvPr/>
        </p:nvSpPr>
        <p:spPr>
          <a:xfrm>
            <a:off x="2782840" y="4570005"/>
            <a:ext cx="918755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Steady improvement over decades - less blood, less pain, more accuracy</a:t>
            </a:r>
          </a:p>
        </p:txBody>
      </p:sp>
      <p:sp>
        <p:nvSpPr>
          <p:cNvPr id="7" name="TextBox 6">
            <a:extLst>
              <a:ext uri="{FF2B5EF4-FFF2-40B4-BE49-F238E27FC236}">
                <a16:creationId xmlns:a16="http://schemas.microsoft.com/office/drawing/2014/main" id="{4DBD4519-49B4-40BE-0406-93236BECAE59}"/>
              </a:ext>
            </a:extLst>
          </p:cNvPr>
          <p:cNvSpPr txBox="1"/>
          <p:nvPr/>
        </p:nvSpPr>
        <p:spPr>
          <a:xfrm>
            <a:off x="2782840" y="5745967"/>
            <a:ext cx="377207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2000’s – Continuous glucose monitoring</a:t>
            </a:r>
          </a:p>
        </p:txBody>
      </p:sp>
      <p:pic>
        <p:nvPicPr>
          <p:cNvPr id="1026" name="Picture 2" descr="Lab Review">
            <a:extLst>
              <a:ext uri="{FF2B5EF4-FFF2-40B4-BE49-F238E27FC236}">
                <a16:creationId xmlns:a16="http://schemas.microsoft.com/office/drawing/2014/main" id="{354F6208-AACF-FDDB-68E3-B6C864032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2665" y="937544"/>
            <a:ext cx="2852871" cy="12355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Dextrostix reagent strips | Science Museum Group Collection">
            <a:extLst>
              <a:ext uri="{FF2B5EF4-FFF2-40B4-BE49-F238E27FC236}">
                <a16:creationId xmlns:a16="http://schemas.microsoft.com/office/drawing/2014/main" id="{BBEA016F-3E11-553E-1013-E1AFFB984B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38" t="11845" r="20687"/>
          <a:stretch/>
        </p:blipFill>
        <p:spPr bwMode="auto">
          <a:xfrm>
            <a:off x="821797" y="2597961"/>
            <a:ext cx="1401689" cy="16620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ood Glucose Meter | National Museum of American History">
            <a:extLst>
              <a:ext uri="{FF2B5EF4-FFF2-40B4-BE49-F238E27FC236}">
                <a16:creationId xmlns:a16="http://schemas.microsoft.com/office/drawing/2014/main" id="{F2C868D3-130F-D8BA-4BA3-0FE6368525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04" t="25619" r="16153" b="11835"/>
          <a:stretch/>
        </p:blipFill>
        <p:spPr bwMode="auto">
          <a:xfrm>
            <a:off x="9739901" y="3229968"/>
            <a:ext cx="1931542" cy="13607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Glucose Meter Stock Photos and Pictures - 25,678 Images | Shutterstock">
            <a:extLst>
              <a:ext uri="{FF2B5EF4-FFF2-40B4-BE49-F238E27FC236}">
                <a16:creationId xmlns:a16="http://schemas.microsoft.com/office/drawing/2014/main" id="{90F58869-0B4C-00B9-9A57-2E88F7C323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379" b="12787"/>
          <a:stretch/>
        </p:blipFill>
        <p:spPr bwMode="auto">
          <a:xfrm>
            <a:off x="221610" y="4795620"/>
            <a:ext cx="2475319" cy="16972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Continuous Glucose Monitors for Athletes">
            <a:extLst>
              <a:ext uri="{FF2B5EF4-FFF2-40B4-BE49-F238E27FC236}">
                <a16:creationId xmlns:a16="http://schemas.microsoft.com/office/drawing/2014/main" id="{2FBF73F9-D9A4-63F4-C58D-C33F5E641A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1772" y="5105655"/>
            <a:ext cx="2475319" cy="16502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About Your Continuous Glucose Monitor (CGM) | Memorial Sloan Kettering  Cancer Center">
            <a:extLst>
              <a:ext uri="{FF2B5EF4-FFF2-40B4-BE49-F238E27FC236}">
                <a16:creationId xmlns:a16="http://schemas.microsoft.com/office/drawing/2014/main" id="{9680186A-02C7-4B9A-95FA-DAAE7A7BB3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2954" y="5057265"/>
            <a:ext cx="2935519" cy="1746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132" name="Picture 12" descr="Turn a Penny Green — or Shine Them! | Think Blue Marble">
            <a:extLst>
              <a:ext uri="{FF2B5EF4-FFF2-40B4-BE49-F238E27FC236}">
                <a16:creationId xmlns:a16="http://schemas.microsoft.com/office/drawing/2014/main" id="{BFEE358C-4525-9457-755B-C1438DE2CD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464" y="739739"/>
            <a:ext cx="1837022" cy="137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253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outVertic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5132"/>
                                        </p:tgtEl>
                                        <p:attrNameLst>
                                          <p:attrName>style.visibility</p:attrName>
                                        </p:attrNameLst>
                                      </p:cBhvr>
                                      <p:to>
                                        <p:strVal val="visible"/>
                                      </p:to>
                                    </p:set>
                                    <p:animEffect transition="in" filter="barn(outVertical)">
                                      <p:cBhvr>
                                        <p:cTn id="16" dur="500"/>
                                        <p:tgtEl>
                                          <p:spTgt spid="51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outVertical)">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500"/>
                            </p:stCondLst>
                            <p:childTnLst>
                              <p:par>
                                <p:cTn id="32" presetID="16" presetClass="entr" presetSubtype="37" fill="hold" nodeType="after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barn(outVertical)">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16" presetClass="entr" presetSubtype="37" fill="hold" nodeType="afterEffect">
                                  <p:stCondLst>
                                    <p:cond delay="0"/>
                                  </p:stCondLst>
                                  <p:childTnLst>
                                    <p:set>
                                      <p:cBhvr>
                                        <p:cTn id="42" dur="1" fill="hold">
                                          <p:stCondLst>
                                            <p:cond delay="0"/>
                                          </p:stCondLst>
                                        </p:cTn>
                                        <p:tgtEl>
                                          <p:spTgt spid="1034"/>
                                        </p:tgtEl>
                                        <p:attrNameLst>
                                          <p:attrName>style.visibility</p:attrName>
                                        </p:attrNameLst>
                                      </p:cBhvr>
                                      <p:to>
                                        <p:strVal val="visible"/>
                                      </p:to>
                                    </p:set>
                                    <p:animEffect transition="in" filter="barn(outVertical)">
                                      <p:cBhvr>
                                        <p:cTn id="43" dur="500"/>
                                        <p:tgtEl>
                                          <p:spTgt spid="103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500"/>
                            </p:stCondLst>
                            <p:childTnLst>
                              <p:par>
                                <p:cTn id="50" presetID="16" presetClass="entr" presetSubtype="21" fill="hold" nodeType="afterEffect">
                                  <p:stCondLst>
                                    <p:cond delay="0"/>
                                  </p:stCondLst>
                                  <p:childTnLst>
                                    <p:set>
                                      <p:cBhvr>
                                        <p:cTn id="51" dur="1" fill="hold">
                                          <p:stCondLst>
                                            <p:cond delay="0"/>
                                          </p:stCondLst>
                                        </p:cTn>
                                        <p:tgtEl>
                                          <p:spTgt spid="1036"/>
                                        </p:tgtEl>
                                        <p:attrNameLst>
                                          <p:attrName>style.visibility</p:attrName>
                                        </p:attrNameLst>
                                      </p:cBhvr>
                                      <p:to>
                                        <p:strVal val="visible"/>
                                      </p:to>
                                    </p:set>
                                    <p:animEffect transition="in" filter="barn(inVertical)">
                                      <p:cBhvr>
                                        <p:cTn id="52" dur="500"/>
                                        <p:tgtEl>
                                          <p:spTgt spid="1036"/>
                                        </p:tgtEl>
                                      </p:cBhvr>
                                    </p:animEffect>
                                  </p:childTnLst>
                                </p:cTn>
                              </p:par>
                              <p:par>
                                <p:cTn id="53" presetID="16" presetClass="entr" presetSubtype="37" fill="hold" nodeType="withEffect">
                                  <p:stCondLst>
                                    <p:cond delay="0"/>
                                  </p:stCondLst>
                                  <p:childTnLst>
                                    <p:set>
                                      <p:cBhvr>
                                        <p:cTn id="54" dur="1" fill="hold">
                                          <p:stCondLst>
                                            <p:cond delay="0"/>
                                          </p:stCondLst>
                                        </p:cTn>
                                        <p:tgtEl>
                                          <p:spTgt spid="2050"/>
                                        </p:tgtEl>
                                        <p:attrNameLst>
                                          <p:attrName>style.visibility</p:attrName>
                                        </p:attrNameLst>
                                      </p:cBhvr>
                                      <p:to>
                                        <p:strVal val="visible"/>
                                      </p:to>
                                    </p:set>
                                    <p:animEffect transition="in" filter="barn(outVertical)">
                                      <p:cBhvr>
                                        <p:cTn id="5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3BD5B-24D4-2B1B-40E5-11FA9A19CC58}"/>
            </a:ext>
          </a:extLst>
        </p:cNvPr>
        <p:cNvGrpSpPr/>
        <p:nvPr/>
      </p:nvGrpSpPr>
      <p:grpSpPr>
        <a:xfrm>
          <a:off x="0" y="0"/>
          <a:ext cx="0" cy="0"/>
          <a:chOff x="0" y="0"/>
          <a:chExt cx="0" cy="0"/>
        </a:xfrm>
      </p:grpSpPr>
      <p:pic>
        <p:nvPicPr>
          <p:cNvPr id="1042" name="Picture 18" descr="Starting on Metformin? What you really need to know...">
            <a:extLst>
              <a:ext uri="{FF2B5EF4-FFF2-40B4-BE49-F238E27FC236}">
                <a16:creationId xmlns:a16="http://schemas.microsoft.com/office/drawing/2014/main" id="{EAE7963D-77F3-8298-B83A-D810D75FD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5071" y="298290"/>
            <a:ext cx="2620372" cy="17889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nsulin Pump - a beacon of hope for children with Type 1 Diabetes | The  Daily Star">
            <a:extLst>
              <a:ext uri="{FF2B5EF4-FFF2-40B4-BE49-F238E27FC236}">
                <a16:creationId xmlns:a16="http://schemas.microsoft.com/office/drawing/2014/main" id="{4C398A52-D04E-73BA-44BD-E6725DAB08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10" r="6510"/>
          <a:stretch/>
        </p:blipFill>
        <p:spPr bwMode="auto">
          <a:xfrm>
            <a:off x="4670399" y="4702719"/>
            <a:ext cx="2851202" cy="19198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6" name="Picture 12" descr="Insulin | Concise Medical Knowledge">
            <a:extLst>
              <a:ext uri="{FF2B5EF4-FFF2-40B4-BE49-F238E27FC236}">
                <a16:creationId xmlns:a16="http://schemas.microsoft.com/office/drawing/2014/main" id="{4FC0205C-6168-DAF2-9739-D10C91131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5" y="1497070"/>
            <a:ext cx="4479792" cy="25763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72DCC86-6BC0-F879-3913-75DC238B9A56}"/>
              </a:ext>
            </a:extLst>
          </p:cNvPr>
          <p:cNvSpPr>
            <a:spLocks noGrp="1"/>
          </p:cNvSpPr>
          <p:nvPr>
            <p:ph type="title"/>
          </p:nvPr>
        </p:nvSpPr>
        <p:spPr>
          <a:xfrm>
            <a:off x="5246958" y="308593"/>
            <a:ext cx="4406139" cy="1055222"/>
          </a:xfrm>
        </p:spPr>
        <p:txBody>
          <a:bodyPr/>
          <a:lstStyle/>
          <a:p>
            <a:pPr algn="ctr"/>
            <a:r>
              <a:rPr lang="en-US" dirty="0">
                <a:latin typeface="Congenial" panose="02000503040000020004" pitchFamily="2" charset="0"/>
              </a:rPr>
              <a:t>Medications</a:t>
            </a:r>
          </a:p>
        </p:txBody>
      </p:sp>
      <p:sp>
        <p:nvSpPr>
          <p:cNvPr id="4" name="TextBox 3">
            <a:extLst>
              <a:ext uri="{FF2B5EF4-FFF2-40B4-BE49-F238E27FC236}">
                <a16:creationId xmlns:a16="http://schemas.microsoft.com/office/drawing/2014/main" id="{4A25AEE4-9A9F-1C1A-4DF1-1083B62EE707}"/>
              </a:ext>
            </a:extLst>
          </p:cNvPr>
          <p:cNvSpPr txBox="1"/>
          <p:nvPr/>
        </p:nvSpPr>
        <p:spPr>
          <a:xfrm>
            <a:off x="896402" y="446716"/>
            <a:ext cx="2411407" cy="461665"/>
          </a:xfrm>
          <a:prstGeom prst="rect">
            <a:avLst/>
          </a:prstGeom>
          <a:noFill/>
        </p:spPr>
        <p:txBody>
          <a:bodyPr wrap="square" rtlCol="0">
            <a:spAutoFit/>
          </a:bodyPr>
          <a:lstStyle/>
          <a:p>
            <a:r>
              <a:rPr lang="en-US" sz="2400" u="sng" dirty="0">
                <a:latin typeface="Congenial" panose="02000503040000020004" pitchFamily="2" charset="0"/>
                <a:ea typeface="ADLaM Display" panose="02010000000000000000" pitchFamily="2" charset="0"/>
                <a:cs typeface="ADLaM Display" panose="02010000000000000000" pitchFamily="2" charset="0"/>
              </a:rPr>
              <a:t>Injected insulin</a:t>
            </a:r>
            <a:endParaRPr lang="en-US" sz="2400"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E4F64454-2BEB-8C1B-9609-5CC55FC623B3}"/>
              </a:ext>
            </a:extLst>
          </p:cNvPr>
          <p:cNvSpPr txBox="1"/>
          <p:nvPr/>
        </p:nvSpPr>
        <p:spPr>
          <a:xfrm>
            <a:off x="6655108" y="1408945"/>
            <a:ext cx="2597186" cy="461665"/>
          </a:xfrm>
          <a:prstGeom prst="rect">
            <a:avLst/>
          </a:prstGeom>
          <a:noFill/>
        </p:spPr>
        <p:txBody>
          <a:bodyPr wrap="none" rtlCol="0">
            <a:spAutoFit/>
          </a:bodyPr>
          <a:lstStyle/>
          <a:p>
            <a:r>
              <a:rPr lang="en-US" sz="2400" u="sng" dirty="0">
                <a:latin typeface="Congenial" panose="02000503040000020004" pitchFamily="2" charset="0"/>
                <a:ea typeface="ADLaM Display" panose="02010000000000000000" pitchFamily="2" charset="0"/>
                <a:cs typeface="ADLaM Display" panose="02010000000000000000" pitchFamily="2" charset="0"/>
              </a:rPr>
              <a:t>Oral medications</a:t>
            </a:r>
          </a:p>
        </p:txBody>
      </p:sp>
      <p:sp>
        <p:nvSpPr>
          <p:cNvPr id="6" name="TextBox 5">
            <a:extLst>
              <a:ext uri="{FF2B5EF4-FFF2-40B4-BE49-F238E27FC236}">
                <a16:creationId xmlns:a16="http://schemas.microsoft.com/office/drawing/2014/main" id="{F3BDDE99-1DB4-1571-100A-1CE9FBEBCFA0}"/>
              </a:ext>
            </a:extLst>
          </p:cNvPr>
          <p:cNvSpPr txBox="1"/>
          <p:nvPr/>
        </p:nvSpPr>
        <p:spPr>
          <a:xfrm>
            <a:off x="7214362" y="2081741"/>
            <a:ext cx="487747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10 major classes of drugs with many mechanisms…</a:t>
            </a:r>
          </a:p>
        </p:txBody>
      </p:sp>
      <p:sp>
        <p:nvSpPr>
          <p:cNvPr id="7" name="TextBox 6">
            <a:extLst>
              <a:ext uri="{FF2B5EF4-FFF2-40B4-BE49-F238E27FC236}">
                <a16:creationId xmlns:a16="http://schemas.microsoft.com/office/drawing/2014/main" id="{5E1A6140-EA85-D5BB-800E-9FBE576C0AB3}"/>
              </a:ext>
            </a:extLst>
          </p:cNvPr>
          <p:cNvSpPr txBox="1"/>
          <p:nvPr/>
        </p:nvSpPr>
        <p:spPr>
          <a:xfrm>
            <a:off x="141988" y="4195296"/>
            <a:ext cx="4950893"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Pens, patches, pods and pumps </a:t>
            </a:r>
          </a:p>
        </p:txBody>
      </p:sp>
      <p:sp>
        <p:nvSpPr>
          <p:cNvPr id="9" name="TextBox 8">
            <a:extLst>
              <a:ext uri="{FF2B5EF4-FFF2-40B4-BE49-F238E27FC236}">
                <a16:creationId xmlns:a16="http://schemas.microsoft.com/office/drawing/2014/main" id="{165FF9B6-4C0C-D861-893A-81D5F779924F}"/>
              </a:ext>
            </a:extLst>
          </p:cNvPr>
          <p:cNvSpPr txBox="1"/>
          <p:nvPr/>
        </p:nvSpPr>
        <p:spPr>
          <a:xfrm>
            <a:off x="2841965" y="5330149"/>
            <a:ext cx="1879253"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Artificial pancreas</a:t>
            </a:r>
          </a:p>
        </p:txBody>
      </p:sp>
      <p:pic>
        <p:nvPicPr>
          <p:cNvPr id="1028" name="Picture 4" descr="Smart' insulin could offer better control of blood sugar levels for people  with type 1 diabetes - Diabetes Research &amp; Wellness Foundation">
            <a:extLst>
              <a:ext uri="{FF2B5EF4-FFF2-40B4-BE49-F238E27FC236}">
                <a16:creationId xmlns:a16="http://schemas.microsoft.com/office/drawing/2014/main" id="{0E1FD305-CB40-5026-3525-5FD2A0BE2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2737" y="722624"/>
            <a:ext cx="1414221" cy="14142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Men Diabetes Patient Using Insulin Injection Pen On White Background Stock  Photo - Download Image Now - iStock">
            <a:extLst>
              <a:ext uri="{FF2B5EF4-FFF2-40B4-BE49-F238E27FC236}">
                <a16:creationId xmlns:a16="http://schemas.microsoft.com/office/drawing/2014/main" id="{0895E9C3-FC7C-0DF2-559A-353B250CD3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58" t="19085" r="13927" b="40896"/>
          <a:stretch/>
        </p:blipFill>
        <p:spPr bwMode="auto">
          <a:xfrm>
            <a:off x="4641058" y="2337386"/>
            <a:ext cx="2162368" cy="7692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Guide: Asking Your Doctor About Using an Insulin Patch - Beyond Type 2">
            <a:extLst>
              <a:ext uri="{FF2B5EF4-FFF2-40B4-BE49-F238E27FC236}">
                <a16:creationId xmlns:a16="http://schemas.microsoft.com/office/drawing/2014/main" id="{C0E853BA-AB34-DE7B-C0D9-080E2B26FA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8052"/>
          <a:stretch/>
        </p:blipFill>
        <p:spPr bwMode="auto">
          <a:xfrm>
            <a:off x="5092881" y="3388299"/>
            <a:ext cx="2162368" cy="9445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Insulin pump">
            <a:extLst>
              <a:ext uri="{FF2B5EF4-FFF2-40B4-BE49-F238E27FC236}">
                <a16:creationId xmlns:a16="http://schemas.microsoft.com/office/drawing/2014/main" id="{72004DFA-1989-CF47-C8A1-08C1C17241C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45"/>
          <a:stretch/>
        </p:blipFill>
        <p:spPr bwMode="auto">
          <a:xfrm>
            <a:off x="141988" y="4900695"/>
            <a:ext cx="2649672" cy="17219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EB0EFB7-B07C-6A81-B88B-BA9FCF772651}"/>
              </a:ext>
            </a:extLst>
          </p:cNvPr>
          <p:cNvSpPr txBox="1"/>
          <p:nvPr/>
        </p:nvSpPr>
        <p:spPr>
          <a:xfrm>
            <a:off x="7571909" y="3015547"/>
            <a:ext cx="3360770" cy="369332"/>
          </a:xfrm>
          <a:prstGeom prst="rect">
            <a:avLst/>
          </a:prstGeom>
          <a:noFill/>
        </p:spPr>
        <p:txBody>
          <a:bodyPr wrap="square" rtlCol="0">
            <a:spAutoFit/>
          </a:bodyPr>
          <a:lstStyle/>
          <a:p>
            <a:pPr marL="285750" indent="-285750">
              <a:buFont typeface="Wingdings" panose="05000000000000000000" pitchFamily="2" charset="2"/>
              <a:buChar char="§"/>
            </a:pPr>
            <a:r>
              <a:rPr lang="en-US" b="1" dirty="0"/>
              <a:t>Increase insulin secretion</a:t>
            </a:r>
            <a:endParaRPr lang="en-US" sz="2000" b="1"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2E691424-F0C0-EABB-F836-BC2BECD4500A}"/>
              </a:ext>
            </a:extLst>
          </p:cNvPr>
          <p:cNvSpPr txBox="1"/>
          <p:nvPr/>
        </p:nvSpPr>
        <p:spPr>
          <a:xfrm>
            <a:off x="7571907" y="3512363"/>
            <a:ext cx="4362813" cy="369332"/>
          </a:xfrm>
          <a:prstGeom prst="rect">
            <a:avLst/>
          </a:prstGeom>
          <a:noFill/>
        </p:spPr>
        <p:txBody>
          <a:bodyPr wrap="square" rtlCol="0">
            <a:spAutoFit/>
          </a:bodyPr>
          <a:lstStyle/>
          <a:p>
            <a:pPr marL="285750" indent="-285750">
              <a:buFont typeface="Wingdings" panose="05000000000000000000" pitchFamily="2" charset="2"/>
              <a:buChar char="§"/>
            </a:pPr>
            <a:r>
              <a:rPr lang="en-US" b="1" dirty="0"/>
              <a:t>Decrease glucose release from liver</a:t>
            </a:r>
            <a:endParaRPr lang="en-US" sz="2000" b="1"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EF35AE22-D7C0-21DC-6B3A-B275782C5B50}"/>
              </a:ext>
            </a:extLst>
          </p:cNvPr>
          <p:cNvSpPr txBox="1"/>
          <p:nvPr/>
        </p:nvSpPr>
        <p:spPr>
          <a:xfrm>
            <a:off x="7571906" y="3995131"/>
            <a:ext cx="4570619" cy="369332"/>
          </a:xfrm>
          <a:prstGeom prst="rect">
            <a:avLst/>
          </a:prstGeom>
          <a:noFill/>
        </p:spPr>
        <p:txBody>
          <a:bodyPr wrap="square" rtlCol="0">
            <a:spAutoFit/>
          </a:bodyPr>
          <a:lstStyle/>
          <a:p>
            <a:pPr marL="285750" indent="-285750">
              <a:buFont typeface="Wingdings" panose="05000000000000000000" pitchFamily="2" charset="2"/>
              <a:buChar char="§"/>
            </a:pPr>
            <a:r>
              <a:rPr lang="en-US" b="1" dirty="0"/>
              <a:t>Make cells more responsive to insulin</a:t>
            </a:r>
            <a:endParaRPr lang="en-US" sz="2000" b="1"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12" name="TextBox 11">
            <a:extLst>
              <a:ext uri="{FF2B5EF4-FFF2-40B4-BE49-F238E27FC236}">
                <a16:creationId xmlns:a16="http://schemas.microsoft.com/office/drawing/2014/main" id="{F2094578-1488-A143-CF05-2FAC92AC0FB4}"/>
              </a:ext>
            </a:extLst>
          </p:cNvPr>
          <p:cNvSpPr txBox="1"/>
          <p:nvPr/>
        </p:nvSpPr>
        <p:spPr>
          <a:xfrm>
            <a:off x="7571906" y="4529122"/>
            <a:ext cx="4570619" cy="369332"/>
          </a:xfrm>
          <a:prstGeom prst="rect">
            <a:avLst/>
          </a:prstGeom>
          <a:noFill/>
        </p:spPr>
        <p:txBody>
          <a:bodyPr wrap="square" rtlCol="0">
            <a:spAutoFit/>
          </a:bodyPr>
          <a:lstStyle/>
          <a:p>
            <a:pPr marL="285750" indent="-285750">
              <a:buFont typeface="Wingdings" panose="05000000000000000000" pitchFamily="2" charset="2"/>
              <a:buChar char="§"/>
            </a:pPr>
            <a:r>
              <a:rPr lang="en-US" b="1" dirty="0"/>
              <a:t>Decrease glucose absorption in the gut</a:t>
            </a:r>
            <a:endParaRPr lang="en-US" sz="2000" b="1"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13" name="TextBox 12">
            <a:extLst>
              <a:ext uri="{FF2B5EF4-FFF2-40B4-BE49-F238E27FC236}">
                <a16:creationId xmlns:a16="http://schemas.microsoft.com/office/drawing/2014/main" id="{6CE8368E-FB1B-AF20-608B-D7D482D9DFD1}"/>
              </a:ext>
            </a:extLst>
          </p:cNvPr>
          <p:cNvSpPr txBox="1"/>
          <p:nvPr/>
        </p:nvSpPr>
        <p:spPr>
          <a:xfrm>
            <a:off x="7571906" y="5079723"/>
            <a:ext cx="4570619" cy="369332"/>
          </a:xfrm>
          <a:prstGeom prst="rect">
            <a:avLst/>
          </a:prstGeom>
          <a:noFill/>
        </p:spPr>
        <p:txBody>
          <a:bodyPr wrap="square" rtlCol="0">
            <a:spAutoFit/>
          </a:bodyPr>
          <a:lstStyle/>
          <a:p>
            <a:pPr marL="285750" indent="-285750">
              <a:buFont typeface="Wingdings" panose="05000000000000000000" pitchFamily="2" charset="2"/>
              <a:buChar char="§"/>
            </a:pPr>
            <a:r>
              <a:rPr lang="en-US" b="1" dirty="0"/>
              <a:t>Block the kidney from retaining sugar</a:t>
            </a:r>
            <a:endParaRPr lang="en-US" sz="2000" b="1"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2CD3D423-FBF8-BC71-D682-04CD5F21C965}"/>
              </a:ext>
            </a:extLst>
          </p:cNvPr>
          <p:cNvSpPr txBox="1"/>
          <p:nvPr/>
        </p:nvSpPr>
        <p:spPr>
          <a:xfrm>
            <a:off x="7571907" y="5624149"/>
            <a:ext cx="4570619" cy="369332"/>
          </a:xfrm>
          <a:prstGeom prst="rect">
            <a:avLst/>
          </a:prstGeom>
          <a:noFill/>
        </p:spPr>
        <p:txBody>
          <a:bodyPr wrap="square" rtlCol="0">
            <a:spAutoFit/>
          </a:bodyPr>
          <a:lstStyle/>
          <a:p>
            <a:pPr marL="285750" indent="-285750">
              <a:buFont typeface="Wingdings" panose="05000000000000000000" pitchFamily="2" charset="2"/>
              <a:buChar char="§"/>
            </a:pPr>
            <a:r>
              <a:rPr lang="en-US" b="1" dirty="0"/>
              <a:t>Alter carbohydrate metabolism in cells</a:t>
            </a:r>
            <a:endParaRPr lang="en-US" sz="2000" b="1"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15" name="TextBox 14">
            <a:extLst>
              <a:ext uri="{FF2B5EF4-FFF2-40B4-BE49-F238E27FC236}">
                <a16:creationId xmlns:a16="http://schemas.microsoft.com/office/drawing/2014/main" id="{42802116-9026-97B0-08BD-3768ACAEE119}"/>
              </a:ext>
            </a:extLst>
          </p:cNvPr>
          <p:cNvSpPr txBox="1"/>
          <p:nvPr/>
        </p:nvSpPr>
        <p:spPr>
          <a:xfrm>
            <a:off x="7571906" y="6168575"/>
            <a:ext cx="2743347" cy="369332"/>
          </a:xfrm>
          <a:prstGeom prst="rect">
            <a:avLst/>
          </a:prstGeom>
          <a:noFill/>
        </p:spPr>
        <p:txBody>
          <a:bodyPr wrap="square" rtlCol="0">
            <a:spAutoFit/>
          </a:bodyPr>
          <a:lstStyle/>
          <a:p>
            <a:pPr marL="285750" indent="-285750">
              <a:buFont typeface="Wingdings" panose="05000000000000000000" pitchFamily="2" charset="2"/>
              <a:buChar char="§"/>
            </a:pPr>
            <a:r>
              <a:rPr lang="en-US" b="1" dirty="0"/>
              <a:t>Promote weight loss</a:t>
            </a:r>
            <a:endParaRPr lang="en-US" sz="2000" b="1"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16" name="TextBox 15">
            <a:extLst>
              <a:ext uri="{FF2B5EF4-FFF2-40B4-BE49-F238E27FC236}">
                <a16:creationId xmlns:a16="http://schemas.microsoft.com/office/drawing/2014/main" id="{4CFA3993-5207-48FB-0ED2-7EB9FC62DBDB}"/>
              </a:ext>
            </a:extLst>
          </p:cNvPr>
          <p:cNvSpPr txBox="1"/>
          <p:nvPr/>
        </p:nvSpPr>
        <p:spPr>
          <a:xfrm>
            <a:off x="10264858" y="6168866"/>
            <a:ext cx="2085802" cy="369332"/>
          </a:xfrm>
          <a:prstGeom prst="rect">
            <a:avLst/>
          </a:prstGeom>
          <a:noFill/>
        </p:spPr>
        <p:txBody>
          <a:bodyPr wrap="square" rtlCol="0">
            <a:spAutoFit/>
          </a:bodyPr>
          <a:lstStyle/>
          <a:p>
            <a:pPr marL="285750" indent="-285750">
              <a:buFont typeface="Wingdings" panose="05000000000000000000" pitchFamily="2" charset="2"/>
              <a:buChar char="§"/>
            </a:pPr>
            <a:r>
              <a:rPr lang="en-US" b="1" dirty="0"/>
              <a:t>And more!</a:t>
            </a:r>
            <a:endParaRPr lang="en-US" sz="2000" b="1" dirty="0">
              <a:latin typeface="Congenial" panose="02000503040000020004" pitchFamily="2" charset="0"/>
              <a:ea typeface="ADLaM Display" panose="02010000000000000000" pitchFamily="2" charset="0"/>
              <a:cs typeface="ADLaM Display" panose="02010000000000000000" pitchFamily="2" charset="0"/>
            </a:endParaRPr>
          </a:p>
        </p:txBody>
      </p:sp>
      <p:sp>
        <p:nvSpPr>
          <p:cNvPr id="3" name="TextBox 2">
            <a:extLst>
              <a:ext uri="{FF2B5EF4-FFF2-40B4-BE49-F238E27FC236}">
                <a16:creationId xmlns:a16="http://schemas.microsoft.com/office/drawing/2014/main" id="{BA73871E-1407-149C-1D86-D44D5F2FB466}"/>
              </a:ext>
            </a:extLst>
          </p:cNvPr>
          <p:cNvSpPr txBox="1"/>
          <p:nvPr/>
        </p:nvSpPr>
        <p:spPr>
          <a:xfrm>
            <a:off x="401907" y="1091314"/>
            <a:ext cx="2905902"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Several subtypes</a:t>
            </a:r>
          </a:p>
        </p:txBody>
      </p:sp>
    </p:spTree>
    <p:extLst>
      <p:ext uri="{BB962C8B-B14F-4D97-AF65-F5344CB8AC3E}">
        <p14:creationId xmlns:p14="http://schemas.microsoft.com/office/powerpoint/2010/main" val="635157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dissolve">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036"/>
                                        </p:tgtEl>
                                        <p:attrNameLst>
                                          <p:attrName>style.visibility</p:attrName>
                                        </p:attrNameLst>
                                      </p:cBhvr>
                                      <p:to>
                                        <p:strVal val="visible"/>
                                      </p:to>
                                    </p:set>
                                    <p:animEffect transition="in" filter="dissolve">
                                      <p:cBhvr>
                                        <p:cTn id="20" dur="500"/>
                                        <p:tgtEl>
                                          <p:spTgt spid="10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dissolve">
                                      <p:cBhvr>
                                        <p:cTn id="29" dur="500"/>
                                        <p:tgtEl>
                                          <p:spTgt spid="1030"/>
                                        </p:tgtEl>
                                      </p:cBhvr>
                                    </p:animEffect>
                                  </p:childTnLst>
                                </p:cTn>
                              </p:par>
                            </p:childTnLst>
                          </p:cTn>
                        </p:par>
                        <p:par>
                          <p:cTn id="30" fill="hold">
                            <p:stCondLst>
                              <p:cond delay="1000"/>
                            </p:stCondLst>
                            <p:childTnLst>
                              <p:par>
                                <p:cTn id="31" presetID="9" presetClass="entr" presetSubtype="0" fill="hold" nodeType="after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dissolve">
                                      <p:cBhvr>
                                        <p:cTn id="33" dur="500"/>
                                        <p:tgtEl>
                                          <p:spTgt spid="1032"/>
                                        </p:tgtEl>
                                      </p:cBhvr>
                                    </p:animEffect>
                                  </p:childTnLst>
                                </p:cTn>
                              </p:par>
                            </p:childTnLst>
                          </p:cTn>
                        </p:par>
                        <p:par>
                          <p:cTn id="34" fill="hold">
                            <p:stCondLst>
                              <p:cond delay="1500"/>
                            </p:stCondLst>
                            <p:childTnLst>
                              <p:par>
                                <p:cTn id="35" presetID="9" presetClass="entr" presetSubtype="0" fill="hold" nodeType="afterEffect">
                                  <p:stCondLst>
                                    <p:cond delay="0"/>
                                  </p:stCondLst>
                                  <p:childTnLst>
                                    <p:set>
                                      <p:cBhvr>
                                        <p:cTn id="36" dur="1" fill="hold">
                                          <p:stCondLst>
                                            <p:cond delay="0"/>
                                          </p:stCondLst>
                                        </p:cTn>
                                        <p:tgtEl>
                                          <p:spTgt spid="1040"/>
                                        </p:tgtEl>
                                        <p:attrNameLst>
                                          <p:attrName>style.visibility</p:attrName>
                                        </p:attrNameLst>
                                      </p:cBhvr>
                                      <p:to>
                                        <p:strVal val="visible"/>
                                      </p:to>
                                    </p:set>
                                    <p:animEffect transition="in" filter="dissolve">
                                      <p:cBhvr>
                                        <p:cTn id="37" dur="500"/>
                                        <p:tgtEl>
                                          <p:spTgt spid="10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1038"/>
                                        </p:tgtEl>
                                        <p:attrNameLst>
                                          <p:attrName>style.visibility</p:attrName>
                                        </p:attrNameLst>
                                      </p:cBhvr>
                                      <p:to>
                                        <p:strVal val="visible"/>
                                      </p:to>
                                    </p:set>
                                    <p:animEffect transition="in" filter="dissolve">
                                      <p:cBhvr>
                                        <p:cTn id="46" dur="500"/>
                                        <p:tgtEl>
                                          <p:spTgt spid="10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par>
                          <p:cTn id="52" fill="hold">
                            <p:stCondLst>
                              <p:cond delay="500"/>
                            </p:stCondLst>
                            <p:childTnLst>
                              <p:par>
                                <p:cTn id="53" presetID="9" presetClass="entr" presetSubtype="0" fill="hold" nodeType="afterEffect">
                                  <p:stCondLst>
                                    <p:cond delay="0"/>
                                  </p:stCondLst>
                                  <p:childTnLst>
                                    <p:set>
                                      <p:cBhvr>
                                        <p:cTn id="54" dur="1" fill="hold">
                                          <p:stCondLst>
                                            <p:cond delay="0"/>
                                          </p:stCondLst>
                                        </p:cTn>
                                        <p:tgtEl>
                                          <p:spTgt spid="1042"/>
                                        </p:tgtEl>
                                        <p:attrNameLst>
                                          <p:attrName>style.visibility</p:attrName>
                                        </p:attrNameLst>
                                      </p:cBhvr>
                                      <p:to>
                                        <p:strVal val="visible"/>
                                      </p:to>
                                    </p:set>
                                    <p:animEffect transition="in" filter="dissolve">
                                      <p:cBhvr>
                                        <p:cTn id="55" dur="500"/>
                                        <p:tgtEl>
                                          <p:spTgt spid="10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strips(downRight)">
                                      <p:cBhvr>
                                        <p:cTn id="65" dur="1250"/>
                                        <p:tgtEl>
                                          <p:spTgt spid="8"/>
                                        </p:tgtEl>
                                      </p:cBhvr>
                                    </p:animEffect>
                                  </p:childTnLst>
                                </p:cTn>
                              </p:par>
                              <p:par>
                                <p:cTn id="66" presetID="18" presetClass="entr" presetSubtype="6" fill="hold" grpId="0" nodeType="withEffect">
                                  <p:stCondLst>
                                    <p:cond delay="250"/>
                                  </p:stCondLst>
                                  <p:childTnLst>
                                    <p:set>
                                      <p:cBhvr>
                                        <p:cTn id="67" dur="1" fill="hold">
                                          <p:stCondLst>
                                            <p:cond delay="0"/>
                                          </p:stCondLst>
                                        </p:cTn>
                                        <p:tgtEl>
                                          <p:spTgt spid="10"/>
                                        </p:tgtEl>
                                        <p:attrNameLst>
                                          <p:attrName>style.visibility</p:attrName>
                                        </p:attrNameLst>
                                      </p:cBhvr>
                                      <p:to>
                                        <p:strVal val="visible"/>
                                      </p:to>
                                    </p:set>
                                    <p:animEffect transition="in" filter="strips(downRight)">
                                      <p:cBhvr>
                                        <p:cTn id="68" dur="1250"/>
                                        <p:tgtEl>
                                          <p:spTgt spid="10"/>
                                        </p:tgtEl>
                                      </p:cBhvr>
                                    </p:animEffect>
                                  </p:childTnLst>
                                </p:cTn>
                              </p:par>
                              <p:par>
                                <p:cTn id="69" presetID="18" presetClass="entr" presetSubtype="6" fill="hold" grpId="0" nodeType="withEffect">
                                  <p:stCondLst>
                                    <p:cond delay="500"/>
                                  </p:stCondLst>
                                  <p:childTnLst>
                                    <p:set>
                                      <p:cBhvr>
                                        <p:cTn id="70" dur="1" fill="hold">
                                          <p:stCondLst>
                                            <p:cond delay="0"/>
                                          </p:stCondLst>
                                        </p:cTn>
                                        <p:tgtEl>
                                          <p:spTgt spid="11"/>
                                        </p:tgtEl>
                                        <p:attrNameLst>
                                          <p:attrName>style.visibility</p:attrName>
                                        </p:attrNameLst>
                                      </p:cBhvr>
                                      <p:to>
                                        <p:strVal val="visible"/>
                                      </p:to>
                                    </p:set>
                                    <p:animEffect transition="in" filter="strips(downRight)">
                                      <p:cBhvr>
                                        <p:cTn id="71" dur="1250"/>
                                        <p:tgtEl>
                                          <p:spTgt spid="11"/>
                                        </p:tgtEl>
                                      </p:cBhvr>
                                    </p:animEffect>
                                  </p:childTnLst>
                                </p:cTn>
                              </p:par>
                              <p:par>
                                <p:cTn id="72" presetID="18" presetClass="entr" presetSubtype="6" fill="hold" grpId="0" nodeType="withEffect">
                                  <p:stCondLst>
                                    <p:cond delay="750"/>
                                  </p:stCondLst>
                                  <p:childTnLst>
                                    <p:set>
                                      <p:cBhvr>
                                        <p:cTn id="73" dur="1" fill="hold">
                                          <p:stCondLst>
                                            <p:cond delay="0"/>
                                          </p:stCondLst>
                                        </p:cTn>
                                        <p:tgtEl>
                                          <p:spTgt spid="12"/>
                                        </p:tgtEl>
                                        <p:attrNameLst>
                                          <p:attrName>style.visibility</p:attrName>
                                        </p:attrNameLst>
                                      </p:cBhvr>
                                      <p:to>
                                        <p:strVal val="visible"/>
                                      </p:to>
                                    </p:set>
                                    <p:animEffect transition="in" filter="strips(downRight)">
                                      <p:cBhvr>
                                        <p:cTn id="74" dur="1250"/>
                                        <p:tgtEl>
                                          <p:spTgt spid="12"/>
                                        </p:tgtEl>
                                      </p:cBhvr>
                                    </p:animEffect>
                                  </p:childTnLst>
                                </p:cTn>
                              </p:par>
                              <p:par>
                                <p:cTn id="75" presetID="18" presetClass="entr" presetSubtype="6" fill="hold" grpId="0" nodeType="withEffect">
                                  <p:stCondLst>
                                    <p:cond delay="1000"/>
                                  </p:stCondLst>
                                  <p:childTnLst>
                                    <p:set>
                                      <p:cBhvr>
                                        <p:cTn id="76" dur="1" fill="hold">
                                          <p:stCondLst>
                                            <p:cond delay="0"/>
                                          </p:stCondLst>
                                        </p:cTn>
                                        <p:tgtEl>
                                          <p:spTgt spid="13"/>
                                        </p:tgtEl>
                                        <p:attrNameLst>
                                          <p:attrName>style.visibility</p:attrName>
                                        </p:attrNameLst>
                                      </p:cBhvr>
                                      <p:to>
                                        <p:strVal val="visible"/>
                                      </p:to>
                                    </p:set>
                                    <p:animEffect transition="in" filter="strips(downRight)">
                                      <p:cBhvr>
                                        <p:cTn id="77" dur="1250"/>
                                        <p:tgtEl>
                                          <p:spTgt spid="13"/>
                                        </p:tgtEl>
                                      </p:cBhvr>
                                    </p:animEffect>
                                  </p:childTnLst>
                                </p:cTn>
                              </p:par>
                              <p:par>
                                <p:cTn id="78" presetID="18" presetClass="entr" presetSubtype="6" fill="hold" grpId="0" nodeType="withEffect">
                                  <p:stCondLst>
                                    <p:cond delay="1250"/>
                                  </p:stCondLst>
                                  <p:childTnLst>
                                    <p:set>
                                      <p:cBhvr>
                                        <p:cTn id="79" dur="1" fill="hold">
                                          <p:stCondLst>
                                            <p:cond delay="0"/>
                                          </p:stCondLst>
                                        </p:cTn>
                                        <p:tgtEl>
                                          <p:spTgt spid="14"/>
                                        </p:tgtEl>
                                        <p:attrNameLst>
                                          <p:attrName>style.visibility</p:attrName>
                                        </p:attrNameLst>
                                      </p:cBhvr>
                                      <p:to>
                                        <p:strVal val="visible"/>
                                      </p:to>
                                    </p:set>
                                    <p:animEffect transition="in" filter="strips(downRight)">
                                      <p:cBhvr>
                                        <p:cTn id="80" dur="1250"/>
                                        <p:tgtEl>
                                          <p:spTgt spid="14"/>
                                        </p:tgtEl>
                                      </p:cBhvr>
                                    </p:animEffect>
                                  </p:childTnLst>
                                </p:cTn>
                              </p:par>
                              <p:par>
                                <p:cTn id="81" presetID="18" presetClass="entr" presetSubtype="6" fill="hold" grpId="0" nodeType="withEffect">
                                  <p:stCondLst>
                                    <p:cond delay="1500"/>
                                  </p:stCondLst>
                                  <p:childTnLst>
                                    <p:set>
                                      <p:cBhvr>
                                        <p:cTn id="82" dur="1" fill="hold">
                                          <p:stCondLst>
                                            <p:cond delay="0"/>
                                          </p:stCondLst>
                                        </p:cTn>
                                        <p:tgtEl>
                                          <p:spTgt spid="15"/>
                                        </p:tgtEl>
                                        <p:attrNameLst>
                                          <p:attrName>style.visibility</p:attrName>
                                        </p:attrNameLst>
                                      </p:cBhvr>
                                      <p:to>
                                        <p:strVal val="visible"/>
                                      </p:to>
                                    </p:set>
                                    <p:animEffect transition="in" filter="strips(downRight)">
                                      <p:cBhvr>
                                        <p:cTn id="83" dur="1250"/>
                                        <p:tgtEl>
                                          <p:spTgt spid="15"/>
                                        </p:tgtEl>
                                      </p:cBhvr>
                                    </p:animEffect>
                                  </p:childTnLst>
                                </p:cTn>
                              </p:par>
                              <p:par>
                                <p:cTn id="84" presetID="18" presetClass="entr" presetSubtype="6" fill="hold" grpId="0" nodeType="withEffect">
                                  <p:stCondLst>
                                    <p:cond delay="1500"/>
                                  </p:stCondLst>
                                  <p:childTnLst>
                                    <p:set>
                                      <p:cBhvr>
                                        <p:cTn id="85" dur="1" fill="hold">
                                          <p:stCondLst>
                                            <p:cond delay="0"/>
                                          </p:stCondLst>
                                        </p:cTn>
                                        <p:tgtEl>
                                          <p:spTgt spid="16"/>
                                        </p:tgtEl>
                                        <p:attrNameLst>
                                          <p:attrName>style.visibility</p:attrName>
                                        </p:attrNameLst>
                                      </p:cBhvr>
                                      <p:to>
                                        <p:strVal val="visible"/>
                                      </p:to>
                                    </p:set>
                                    <p:animEffect transition="in" filter="strips(downRight)">
                                      <p:cBhvr>
                                        <p:cTn id="86"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8" grpId="0"/>
      <p:bldP spid="10" grpId="0"/>
      <p:bldP spid="11" grpId="0"/>
      <p:bldP spid="12" grpId="0"/>
      <p:bldP spid="13" grpId="0"/>
      <p:bldP spid="14" grpId="0"/>
      <p:bldP spid="15" grpId="0"/>
      <p:bldP spid="1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7E1CB-26A1-CF18-4824-E8A7F1770BB7}"/>
            </a:ext>
          </a:extLst>
        </p:cNvPr>
        <p:cNvGrpSpPr/>
        <p:nvPr/>
      </p:nvGrpSpPr>
      <p:grpSpPr>
        <a:xfrm>
          <a:off x="0" y="0"/>
          <a:ext cx="0" cy="0"/>
          <a:chOff x="0" y="0"/>
          <a:chExt cx="0" cy="0"/>
        </a:xfrm>
      </p:grpSpPr>
      <p:pic>
        <p:nvPicPr>
          <p:cNvPr id="3076" name="Picture 4" descr="Pancreas transplant">
            <a:extLst>
              <a:ext uri="{FF2B5EF4-FFF2-40B4-BE49-F238E27FC236}">
                <a16:creationId xmlns:a16="http://schemas.microsoft.com/office/drawing/2014/main" id="{3EB43531-9EA0-4FAF-8C51-69F248680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71" y="3954990"/>
            <a:ext cx="4381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4F11E2-47BE-B4B7-12D6-506FA2FF841E}"/>
              </a:ext>
            </a:extLst>
          </p:cNvPr>
          <p:cNvSpPr>
            <a:spLocks noGrp="1"/>
          </p:cNvSpPr>
          <p:nvPr>
            <p:ph type="title"/>
          </p:nvPr>
        </p:nvSpPr>
        <p:spPr>
          <a:xfrm>
            <a:off x="1769748" y="285132"/>
            <a:ext cx="4902304" cy="782407"/>
          </a:xfrm>
        </p:spPr>
        <p:txBody>
          <a:bodyPr>
            <a:normAutofit fontScale="90000"/>
          </a:bodyPr>
          <a:lstStyle/>
          <a:p>
            <a:pPr algn="ctr"/>
            <a:r>
              <a:rPr lang="en-US" dirty="0">
                <a:latin typeface="Congenial" panose="02000503040000020004" pitchFamily="2" charset="0"/>
              </a:rPr>
              <a:t>Surgical Treatments</a:t>
            </a:r>
          </a:p>
        </p:txBody>
      </p:sp>
      <p:sp>
        <p:nvSpPr>
          <p:cNvPr id="3" name="TextBox 2">
            <a:extLst>
              <a:ext uri="{FF2B5EF4-FFF2-40B4-BE49-F238E27FC236}">
                <a16:creationId xmlns:a16="http://schemas.microsoft.com/office/drawing/2014/main" id="{5835781F-30CD-F0A8-01BD-DFB7AF4463F8}"/>
              </a:ext>
            </a:extLst>
          </p:cNvPr>
          <p:cNvSpPr txBox="1"/>
          <p:nvPr/>
        </p:nvSpPr>
        <p:spPr>
          <a:xfrm>
            <a:off x="64801" y="3529680"/>
            <a:ext cx="4902304"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Islet cell or pancreas </a:t>
            </a:r>
            <a:r>
              <a:rPr lang="en-US" sz="2400" u="sng" dirty="0">
                <a:latin typeface="Congenial" panose="02000503040000020004" pitchFamily="2" charset="0"/>
                <a:ea typeface="ADLaM Display" panose="02010000000000000000" pitchFamily="2" charset="0"/>
                <a:cs typeface="ADLaM Display" panose="02010000000000000000" pitchFamily="2" charset="0"/>
              </a:rPr>
              <a:t>transplant</a:t>
            </a:r>
          </a:p>
        </p:txBody>
      </p:sp>
      <p:sp>
        <p:nvSpPr>
          <p:cNvPr id="5" name="TextBox 4">
            <a:extLst>
              <a:ext uri="{FF2B5EF4-FFF2-40B4-BE49-F238E27FC236}">
                <a16:creationId xmlns:a16="http://schemas.microsoft.com/office/drawing/2014/main" id="{7B30831F-7FD3-A494-5322-C39A8EDECCF2}"/>
              </a:ext>
            </a:extLst>
          </p:cNvPr>
          <p:cNvSpPr txBox="1"/>
          <p:nvPr/>
        </p:nvSpPr>
        <p:spPr>
          <a:xfrm>
            <a:off x="4926189" y="1277936"/>
            <a:ext cx="2860078" cy="461665"/>
          </a:xfrm>
          <a:prstGeom prst="rect">
            <a:avLst/>
          </a:prstGeom>
          <a:noFill/>
        </p:spPr>
        <p:txBody>
          <a:bodyPr wrap="none" rtlCol="0">
            <a:spAutoFit/>
          </a:bodyPr>
          <a:lstStyle/>
          <a:p>
            <a:pPr marL="285750" indent="-285750">
              <a:buFont typeface="Arial" panose="020B0604020202020204" pitchFamily="34" charset="0"/>
              <a:buChar char="•"/>
            </a:pPr>
            <a:r>
              <a:rPr lang="en-US" sz="2400" u="sng" dirty="0">
                <a:latin typeface="Congenial" panose="02000503040000020004" pitchFamily="2" charset="0"/>
                <a:ea typeface="ADLaM Display" panose="02010000000000000000" pitchFamily="2" charset="0"/>
                <a:cs typeface="ADLaM Display" panose="02010000000000000000" pitchFamily="2" charset="0"/>
              </a:rPr>
              <a:t>Bariatric</a:t>
            </a:r>
            <a:r>
              <a:rPr lang="en-US" sz="2400" dirty="0">
                <a:latin typeface="Congenial" panose="02000503040000020004" pitchFamily="2" charset="0"/>
                <a:ea typeface="ADLaM Display" panose="02010000000000000000" pitchFamily="2" charset="0"/>
                <a:cs typeface="ADLaM Display" panose="02010000000000000000" pitchFamily="2" charset="0"/>
              </a:rPr>
              <a:t> surgery</a:t>
            </a:r>
          </a:p>
        </p:txBody>
      </p:sp>
      <p:sp>
        <p:nvSpPr>
          <p:cNvPr id="7" name="TextBox 6">
            <a:extLst>
              <a:ext uri="{FF2B5EF4-FFF2-40B4-BE49-F238E27FC236}">
                <a16:creationId xmlns:a16="http://schemas.microsoft.com/office/drawing/2014/main" id="{4A49624A-1413-FB6A-51F9-9518CDA32D56}"/>
              </a:ext>
            </a:extLst>
          </p:cNvPr>
          <p:cNvSpPr txBox="1"/>
          <p:nvPr/>
        </p:nvSpPr>
        <p:spPr>
          <a:xfrm>
            <a:off x="5254805" y="1907627"/>
            <a:ext cx="2531462"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Gastric bypass</a:t>
            </a:r>
          </a:p>
        </p:txBody>
      </p:sp>
      <p:sp>
        <p:nvSpPr>
          <p:cNvPr id="8" name="TextBox 7">
            <a:extLst>
              <a:ext uri="{FF2B5EF4-FFF2-40B4-BE49-F238E27FC236}">
                <a16:creationId xmlns:a16="http://schemas.microsoft.com/office/drawing/2014/main" id="{3FA4B042-3071-4705-6D9A-27D9AC7FC8AE}"/>
              </a:ext>
            </a:extLst>
          </p:cNvPr>
          <p:cNvSpPr txBox="1"/>
          <p:nvPr/>
        </p:nvSpPr>
        <p:spPr>
          <a:xfrm>
            <a:off x="5254805" y="2488933"/>
            <a:ext cx="3222357"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Sleeve gastrectomy</a:t>
            </a:r>
          </a:p>
        </p:txBody>
      </p:sp>
      <p:sp>
        <p:nvSpPr>
          <p:cNvPr id="9" name="TextBox 8">
            <a:extLst>
              <a:ext uri="{FF2B5EF4-FFF2-40B4-BE49-F238E27FC236}">
                <a16:creationId xmlns:a16="http://schemas.microsoft.com/office/drawing/2014/main" id="{6183D7BD-B370-8B45-02B7-0EB008C04D2B}"/>
              </a:ext>
            </a:extLst>
          </p:cNvPr>
          <p:cNvSpPr txBox="1"/>
          <p:nvPr/>
        </p:nvSpPr>
        <p:spPr>
          <a:xfrm>
            <a:off x="5254805" y="3068015"/>
            <a:ext cx="1848583"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Lap band </a:t>
            </a:r>
          </a:p>
        </p:txBody>
      </p:sp>
      <p:pic>
        <p:nvPicPr>
          <p:cNvPr id="3074" name="Picture 2" descr="Islet Transplantation - an overview | ScienceDirect Topics">
            <a:extLst>
              <a:ext uri="{FF2B5EF4-FFF2-40B4-BE49-F238E27FC236}">
                <a16:creationId xmlns:a16="http://schemas.microsoft.com/office/drawing/2014/main" id="{FF28144A-52DF-FE39-06B9-8E28F7871F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03" y="1368552"/>
            <a:ext cx="4286300" cy="20014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Bariatric Surgery - Gastrointestinal Society">
            <a:extLst>
              <a:ext uri="{FF2B5EF4-FFF2-40B4-BE49-F238E27FC236}">
                <a16:creationId xmlns:a16="http://schemas.microsoft.com/office/drawing/2014/main" id="{81A6AEF1-8ED2-563E-DC65-510B445986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231" b="7668"/>
          <a:stretch/>
        </p:blipFill>
        <p:spPr bwMode="auto">
          <a:xfrm>
            <a:off x="5484917" y="4208581"/>
            <a:ext cx="5984489" cy="259592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aparoscopic Gastric Plication | A New Weight Loss Surgery">
            <a:extLst>
              <a:ext uri="{FF2B5EF4-FFF2-40B4-BE49-F238E27FC236}">
                <a16:creationId xmlns:a16="http://schemas.microsoft.com/office/drawing/2014/main" id="{5C07B4D1-A1B4-1D1F-F3D5-B51C0CFA88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35"/>
          <a:stretch/>
        </p:blipFill>
        <p:spPr bwMode="auto">
          <a:xfrm>
            <a:off x="8638880" y="315067"/>
            <a:ext cx="3001764" cy="18618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8B2646-2D8A-76E3-3925-29D2916C763F}"/>
              </a:ext>
            </a:extLst>
          </p:cNvPr>
          <p:cNvSpPr txBox="1"/>
          <p:nvPr/>
        </p:nvSpPr>
        <p:spPr>
          <a:xfrm>
            <a:off x="5254805" y="3724158"/>
            <a:ext cx="1689886"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Balloons</a:t>
            </a:r>
          </a:p>
        </p:txBody>
      </p:sp>
      <p:pic>
        <p:nvPicPr>
          <p:cNvPr id="3084" name="Picture 12" descr="bariatric surgery Tags - SAGES">
            <a:extLst>
              <a:ext uri="{FF2B5EF4-FFF2-40B4-BE49-F238E27FC236}">
                <a16:creationId xmlns:a16="http://schemas.microsoft.com/office/drawing/2014/main" id="{E9749337-CCD8-2819-BF0A-B065607960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098" b="10106"/>
          <a:stretch/>
        </p:blipFill>
        <p:spPr bwMode="auto">
          <a:xfrm>
            <a:off x="8638880" y="2411874"/>
            <a:ext cx="3001764" cy="17739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59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outVertical)">
                                      <p:cBhvr>
                                        <p:cTn id="11" dur="500"/>
                                        <p:tgtEl>
                                          <p:spTgt spid="3074"/>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outVertical)">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16" presetClass="entr" presetSubtype="37" fill="hold" nodeType="afterEffect">
                                  <p:stCondLst>
                                    <p:cond delay="0"/>
                                  </p:stCondLst>
                                  <p:childTnLst>
                                    <p:set>
                                      <p:cBhvr>
                                        <p:cTn id="23" dur="1" fill="hold">
                                          <p:stCondLst>
                                            <p:cond delay="0"/>
                                          </p:stCondLst>
                                        </p:cTn>
                                        <p:tgtEl>
                                          <p:spTgt spid="3082"/>
                                        </p:tgtEl>
                                        <p:attrNameLst>
                                          <p:attrName>style.visibility</p:attrName>
                                        </p:attrNameLst>
                                      </p:cBhvr>
                                      <p:to>
                                        <p:strVal val="visible"/>
                                      </p:to>
                                    </p:set>
                                    <p:animEffect transition="in" filter="barn(outVertical)">
                                      <p:cBhvr>
                                        <p:cTn id="24" dur="500"/>
                                        <p:tgtEl>
                                          <p:spTgt spid="3082"/>
                                        </p:tgtEl>
                                      </p:cBhvr>
                                    </p:animEffect>
                                  </p:childTnLst>
                                </p:cTn>
                              </p:par>
                            </p:childTnLst>
                          </p:cTn>
                        </p:par>
                        <p:par>
                          <p:cTn id="25" fill="hold">
                            <p:stCondLst>
                              <p:cond delay="1000"/>
                            </p:stCondLst>
                            <p:childTnLst>
                              <p:par>
                                <p:cTn id="26" presetID="16" presetClass="entr" presetSubtype="37" fill="hold" nodeType="afterEffect">
                                  <p:stCondLst>
                                    <p:cond delay="0"/>
                                  </p:stCondLst>
                                  <p:childTnLst>
                                    <p:set>
                                      <p:cBhvr>
                                        <p:cTn id="27" dur="1" fill="hold">
                                          <p:stCondLst>
                                            <p:cond delay="0"/>
                                          </p:stCondLst>
                                        </p:cTn>
                                        <p:tgtEl>
                                          <p:spTgt spid="3084"/>
                                        </p:tgtEl>
                                        <p:attrNameLst>
                                          <p:attrName>style.visibility</p:attrName>
                                        </p:attrNameLst>
                                      </p:cBhvr>
                                      <p:to>
                                        <p:strVal val="visible"/>
                                      </p:to>
                                    </p:set>
                                    <p:animEffect transition="in" filter="barn(outVertical)">
                                      <p:cBhvr>
                                        <p:cTn id="28" dur="500"/>
                                        <p:tgtEl>
                                          <p:spTgt spid="308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fade">
                                      <p:cBhvr>
                                        <p:cTn id="37" dur="1000"/>
                                        <p:tgtEl>
                                          <p:spTgt spid="3080"/>
                                        </p:tgtEl>
                                      </p:cBhvr>
                                    </p:animEffect>
                                    <p:anim calcmode="lin" valueType="num">
                                      <p:cBhvr>
                                        <p:cTn id="38" dur="1000" fill="hold"/>
                                        <p:tgtEl>
                                          <p:spTgt spid="3080"/>
                                        </p:tgtEl>
                                        <p:attrNameLst>
                                          <p:attrName>ppt_x</p:attrName>
                                        </p:attrNameLst>
                                      </p:cBhvr>
                                      <p:tavLst>
                                        <p:tav tm="0">
                                          <p:val>
                                            <p:strVal val="#ppt_x"/>
                                          </p:val>
                                        </p:tav>
                                        <p:tav tm="100000">
                                          <p:val>
                                            <p:strVal val="#ppt_x"/>
                                          </p:val>
                                        </p:tav>
                                      </p:tavLst>
                                    </p:anim>
                                    <p:anim calcmode="lin" valueType="num">
                                      <p:cBhvr>
                                        <p:cTn id="39"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C2B5-C651-7504-59A6-694089EDD8D3}"/>
            </a:ext>
          </a:extLst>
        </p:cNvPr>
        <p:cNvGrpSpPr/>
        <p:nvPr/>
      </p:nvGrpSpPr>
      <p:grpSpPr>
        <a:xfrm>
          <a:off x="0" y="0"/>
          <a:ext cx="0" cy="0"/>
          <a:chOff x="0" y="0"/>
          <a:chExt cx="0" cy="0"/>
        </a:xfrm>
      </p:grpSpPr>
      <p:pic>
        <p:nvPicPr>
          <p:cNvPr id="1032" name="Picture 8" descr="Stem Cell Therapy for Alzheimer's">
            <a:extLst>
              <a:ext uri="{FF2B5EF4-FFF2-40B4-BE49-F238E27FC236}">
                <a16:creationId xmlns:a16="http://schemas.microsoft.com/office/drawing/2014/main" id="{BB84D72C-9A71-35E1-0846-EA5C53B770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66"/>
          <a:stretch/>
        </p:blipFill>
        <p:spPr bwMode="auto">
          <a:xfrm>
            <a:off x="8721240" y="64089"/>
            <a:ext cx="3072184" cy="24216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dication Bottle Vector Art, Icons, and Graphics for Free Download">
            <a:extLst>
              <a:ext uri="{FF2B5EF4-FFF2-40B4-BE49-F238E27FC236}">
                <a16:creationId xmlns:a16="http://schemas.microsoft.com/office/drawing/2014/main" id="{AF6BBAC1-0859-A64B-93A9-854147D47C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51" t="16028" r="7031" b="17085"/>
          <a:stretch/>
        </p:blipFill>
        <p:spPr bwMode="auto">
          <a:xfrm>
            <a:off x="838172" y="942889"/>
            <a:ext cx="1891929" cy="15428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ncreas Transplant Color Line Icon Donor Stock Vector (Royalty Free)  1926976001 | Shutterstock">
            <a:extLst>
              <a:ext uri="{FF2B5EF4-FFF2-40B4-BE49-F238E27FC236}">
                <a16:creationId xmlns:a16="http://schemas.microsoft.com/office/drawing/2014/main" id="{18646A4C-58EB-4BF9-C012-FADBF61CCF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6" t="15000" r="12308" b="21247"/>
          <a:stretch/>
        </p:blipFill>
        <p:spPr bwMode="auto">
          <a:xfrm>
            <a:off x="563209" y="2741411"/>
            <a:ext cx="1456554" cy="1452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88AB0B-44A5-E52E-5BC5-5F18AB55E1DA}"/>
              </a:ext>
            </a:extLst>
          </p:cNvPr>
          <p:cNvSpPr>
            <a:spLocks noGrp="1"/>
          </p:cNvSpPr>
          <p:nvPr>
            <p:ph type="title"/>
          </p:nvPr>
        </p:nvSpPr>
        <p:spPr>
          <a:xfrm>
            <a:off x="3368115" y="333671"/>
            <a:ext cx="5371273" cy="919853"/>
          </a:xfrm>
        </p:spPr>
        <p:txBody>
          <a:bodyPr/>
          <a:lstStyle/>
          <a:p>
            <a:pPr algn="ctr"/>
            <a:r>
              <a:rPr lang="en-US" dirty="0">
                <a:latin typeface="Congenial" panose="02000503040000020004" pitchFamily="2" charset="0"/>
              </a:rPr>
              <a:t>Future Treatments</a:t>
            </a:r>
          </a:p>
        </p:txBody>
      </p:sp>
      <p:sp>
        <p:nvSpPr>
          <p:cNvPr id="4" name="TextBox 3">
            <a:extLst>
              <a:ext uri="{FF2B5EF4-FFF2-40B4-BE49-F238E27FC236}">
                <a16:creationId xmlns:a16="http://schemas.microsoft.com/office/drawing/2014/main" id="{61D52502-07FE-2565-2F02-ED266DCC8D49}"/>
              </a:ext>
            </a:extLst>
          </p:cNvPr>
          <p:cNvSpPr txBox="1"/>
          <p:nvPr/>
        </p:nvSpPr>
        <p:spPr>
          <a:xfrm>
            <a:off x="6763579" y="5809877"/>
            <a:ext cx="2877897"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3-D tissue printing</a:t>
            </a:r>
          </a:p>
        </p:txBody>
      </p:sp>
      <p:sp>
        <p:nvSpPr>
          <p:cNvPr id="5" name="TextBox 4">
            <a:extLst>
              <a:ext uri="{FF2B5EF4-FFF2-40B4-BE49-F238E27FC236}">
                <a16:creationId xmlns:a16="http://schemas.microsoft.com/office/drawing/2014/main" id="{6A9964B2-12F7-D2D2-15F3-041B50E76E75}"/>
              </a:ext>
            </a:extLst>
          </p:cNvPr>
          <p:cNvSpPr txBox="1"/>
          <p:nvPr/>
        </p:nvSpPr>
        <p:spPr>
          <a:xfrm>
            <a:off x="371054" y="4239864"/>
            <a:ext cx="5187639"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Artificial pancreas improvements</a:t>
            </a:r>
          </a:p>
        </p:txBody>
      </p:sp>
      <p:sp>
        <p:nvSpPr>
          <p:cNvPr id="6" name="TextBox 5">
            <a:extLst>
              <a:ext uri="{FF2B5EF4-FFF2-40B4-BE49-F238E27FC236}">
                <a16:creationId xmlns:a16="http://schemas.microsoft.com/office/drawing/2014/main" id="{546A9AD7-E1FA-1F5F-BCE1-BB6251A561B0}"/>
              </a:ext>
            </a:extLst>
          </p:cNvPr>
          <p:cNvSpPr txBox="1"/>
          <p:nvPr/>
        </p:nvSpPr>
        <p:spPr>
          <a:xfrm>
            <a:off x="1882846" y="3363417"/>
            <a:ext cx="4112023"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Transplant improvements</a:t>
            </a:r>
          </a:p>
        </p:txBody>
      </p:sp>
      <p:sp>
        <p:nvSpPr>
          <p:cNvPr id="7" name="TextBox 6">
            <a:extLst>
              <a:ext uri="{FF2B5EF4-FFF2-40B4-BE49-F238E27FC236}">
                <a16:creationId xmlns:a16="http://schemas.microsoft.com/office/drawing/2014/main" id="{93356AED-7DDC-13D0-6DA8-4E31FA86A6BC}"/>
              </a:ext>
            </a:extLst>
          </p:cNvPr>
          <p:cNvSpPr txBox="1"/>
          <p:nvPr/>
        </p:nvSpPr>
        <p:spPr>
          <a:xfrm>
            <a:off x="6265548" y="3050249"/>
            <a:ext cx="2765501"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Immunotherapy</a:t>
            </a:r>
          </a:p>
        </p:txBody>
      </p:sp>
      <p:sp>
        <p:nvSpPr>
          <p:cNvPr id="8" name="TextBox 7">
            <a:extLst>
              <a:ext uri="{FF2B5EF4-FFF2-40B4-BE49-F238E27FC236}">
                <a16:creationId xmlns:a16="http://schemas.microsoft.com/office/drawing/2014/main" id="{7B54E807-54F5-0BC2-1B5B-5620AD198382}"/>
              </a:ext>
            </a:extLst>
          </p:cNvPr>
          <p:cNvSpPr txBox="1"/>
          <p:nvPr/>
        </p:nvSpPr>
        <p:spPr>
          <a:xfrm>
            <a:off x="371054" y="2325576"/>
            <a:ext cx="2911374"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New medications</a:t>
            </a:r>
          </a:p>
        </p:txBody>
      </p:sp>
      <p:sp>
        <p:nvSpPr>
          <p:cNvPr id="9" name="TextBox 8">
            <a:extLst>
              <a:ext uri="{FF2B5EF4-FFF2-40B4-BE49-F238E27FC236}">
                <a16:creationId xmlns:a16="http://schemas.microsoft.com/office/drawing/2014/main" id="{57E05237-C927-ECBB-E8D3-9ABDE8290839}"/>
              </a:ext>
            </a:extLst>
          </p:cNvPr>
          <p:cNvSpPr txBox="1"/>
          <p:nvPr/>
        </p:nvSpPr>
        <p:spPr>
          <a:xfrm>
            <a:off x="6900668" y="5019577"/>
            <a:ext cx="2244525"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Gene editing</a:t>
            </a:r>
          </a:p>
        </p:txBody>
      </p:sp>
      <p:pic>
        <p:nvPicPr>
          <p:cNvPr id="3076" name="Picture 4" descr="Artificial Pancreas">
            <a:extLst>
              <a:ext uri="{FF2B5EF4-FFF2-40B4-BE49-F238E27FC236}">
                <a16:creationId xmlns:a16="http://schemas.microsoft.com/office/drawing/2014/main" id="{F5C83886-C3E6-CD79-B608-DEE0E68A7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4587" y="4769252"/>
            <a:ext cx="3148992" cy="21003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T Health San Antonio helps pioneer use of AI-enabled diabetes control">
            <a:extLst>
              <a:ext uri="{FF2B5EF4-FFF2-40B4-BE49-F238E27FC236}">
                <a16:creationId xmlns:a16="http://schemas.microsoft.com/office/drawing/2014/main" id="{4F790956-1C53-60D7-DEEF-5AC00686F7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256" t="38882" r="40679" b="9063"/>
          <a:stretch/>
        </p:blipFill>
        <p:spPr bwMode="auto">
          <a:xfrm>
            <a:off x="670391" y="4747419"/>
            <a:ext cx="2062191" cy="19007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B4CF84-45AE-0544-77A6-902DC628B7E5}"/>
              </a:ext>
            </a:extLst>
          </p:cNvPr>
          <p:cNvSpPr txBox="1"/>
          <p:nvPr/>
        </p:nvSpPr>
        <p:spPr>
          <a:xfrm>
            <a:off x="7246465" y="1901362"/>
            <a:ext cx="251810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Stem cell therapies</a:t>
            </a:r>
          </a:p>
        </p:txBody>
      </p:sp>
      <p:pic>
        <p:nvPicPr>
          <p:cNvPr id="1036" name="Picture 12" descr="The Jetsons: Vision or Fantasy?">
            <a:extLst>
              <a:ext uri="{FF2B5EF4-FFF2-40B4-BE49-F238E27FC236}">
                <a16:creationId xmlns:a16="http://schemas.microsoft.com/office/drawing/2014/main" id="{C6743A53-FCA3-7D16-31AE-801EC813A9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5280" y="1180020"/>
            <a:ext cx="2641988" cy="17080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Reaction: CRISPR used to protect mice from heart disease">
            <a:extLst>
              <a:ext uri="{FF2B5EF4-FFF2-40B4-BE49-F238E27FC236}">
                <a16:creationId xmlns:a16="http://schemas.microsoft.com/office/drawing/2014/main" id="{48A57D11-9ABF-F980-D701-90C52AA6AC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5193" y="4714781"/>
            <a:ext cx="2827653" cy="18438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CRISPR Gene Editing Prompts Chaos in DNA of Human Embryos | The Scientist  Magazine®">
            <a:extLst>
              <a:ext uri="{FF2B5EF4-FFF2-40B4-BE49-F238E27FC236}">
                <a16:creationId xmlns:a16="http://schemas.microsoft.com/office/drawing/2014/main" id="{889B338B-FC75-F9EE-57AA-6C072097D4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33957" y="2831586"/>
            <a:ext cx="2518102" cy="16875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What Are Antibodies?">
            <a:extLst>
              <a:ext uri="{FF2B5EF4-FFF2-40B4-BE49-F238E27FC236}">
                <a16:creationId xmlns:a16="http://schemas.microsoft.com/office/drawing/2014/main" id="{344888B3-12AC-867A-99F6-7F8B30EA69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555" y="3334378"/>
            <a:ext cx="2244525" cy="1496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000EBD-EE12-64A2-6551-73DB81F15501}"/>
              </a:ext>
            </a:extLst>
          </p:cNvPr>
          <p:cNvSpPr txBox="1"/>
          <p:nvPr/>
        </p:nvSpPr>
        <p:spPr>
          <a:xfrm>
            <a:off x="371054" y="490447"/>
            <a:ext cx="3023585"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ongenial" panose="02000503040000020004" pitchFamily="2" charset="0"/>
                <a:ea typeface="ADLaM Display" panose="02010000000000000000" pitchFamily="2" charset="0"/>
                <a:cs typeface="ADLaM Display" panose="02010000000000000000" pitchFamily="2" charset="0"/>
              </a:rPr>
              <a:t>Better prevention!</a:t>
            </a:r>
          </a:p>
        </p:txBody>
      </p:sp>
    </p:spTree>
    <p:extLst>
      <p:ext uri="{BB962C8B-B14F-4D97-AF65-F5344CB8AC3E}">
        <p14:creationId xmlns:p14="http://schemas.microsoft.com/office/powerpoint/2010/main" val="2323486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dissolve">
                                      <p:cBhvr>
                                        <p:cTn id="16" dur="5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dissolv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dissolve">
                                      <p:cBhvr>
                                        <p:cTn id="34" dur="5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3076"/>
                                        </p:tgtEl>
                                        <p:attrNameLst>
                                          <p:attrName>style.visibility</p:attrName>
                                        </p:attrNameLst>
                                      </p:cBhvr>
                                      <p:to>
                                        <p:strVal val="visible"/>
                                      </p:to>
                                    </p:set>
                                    <p:animEffect transition="in" filter="dissolve">
                                      <p:cBhvr>
                                        <p:cTn id="43" dur="500"/>
                                        <p:tgtEl>
                                          <p:spTgt spid="307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par>
                          <p:cTn id="49" fill="hold">
                            <p:stCondLst>
                              <p:cond delay="500"/>
                            </p:stCondLst>
                            <p:childTnLst>
                              <p:par>
                                <p:cTn id="50" presetID="9" presetClass="entr" presetSubtype="0" fill="hold" nodeType="after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dissolve">
                                      <p:cBhvr>
                                        <p:cTn id="52" dur="500"/>
                                        <p:tgtEl>
                                          <p:spTgt spid="10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9" presetClass="entr" presetSubtype="0" fill="hold" nodeType="after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dissolve">
                                      <p:cBhvr>
                                        <p:cTn id="61" dur="500"/>
                                        <p:tgtEl>
                                          <p:spTgt spid="205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par>
                          <p:cTn id="67" fill="hold">
                            <p:stCondLst>
                              <p:cond delay="500"/>
                            </p:stCondLst>
                            <p:childTnLst>
                              <p:par>
                                <p:cTn id="68" presetID="9" presetClass="entr" presetSubtype="0" fill="hold" nodeType="afterEffect">
                                  <p:stCondLst>
                                    <p:cond delay="0"/>
                                  </p:stCondLst>
                                  <p:childTnLst>
                                    <p:set>
                                      <p:cBhvr>
                                        <p:cTn id="69" dur="1" fill="hold">
                                          <p:stCondLst>
                                            <p:cond delay="0"/>
                                          </p:stCondLst>
                                        </p:cTn>
                                        <p:tgtEl>
                                          <p:spTgt spid="1042"/>
                                        </p:tgtEl>
                                        <p:attrNameLst>
                                          <p:attrName>style.visibility</p:attrName>
                                        </p:attrNameLst>
                                      </p:cBhvr>
                                      <p:to>
                                        <p:strVal val="visible"/>
                                      </p:to>
                                    </p:set>
                                    <p:animEffect transition="in" filter="dissolve">
                                      <p:cBhvr>
                                        <p:cTn id="70" dur="500"/>
                                        <p:tgtEl>
                                          <p:spTgt spid="1042"/>
                                        </p:tgtEl>
                                      </p:cBhvr>
                                    </p:animEffect>
                                  </p:childTnLst>
                                </p:cTn>
                              </p:par>
                            </p:childTnLst>
                          </p:cTn>
                        </p:par>
                        <p:par>
                          <p:cTn id="71" fill="hold">
                            <p:stCondLst>
                              <p:cond delay="1000"/>
                            </p:stCondLst>
                            <p:childTnLst>
                              <p:par>
                                <p:cTn id="72" presetID="9" presetClass="entr" presetSubtype="0" fill="hold" nodeType="afterEffect">
                                  <p:stCondLst>
                                    <p:cond delay="0"/>
                                  </p:stCondLst>
                                  <p:childTnLst>
                                    <p:set>
                                      <p:cBhvr>
                                        <p:cTn id="73" dur="1" fill="hold">
                                          <p:stCondLst>
                                            <p:cond delay="0"/>
                                          </p:stCondLst>
                                        </p:cTn>
                                        <p:tgtEl>
                                          <p:spTgt spid="1040"/>
                                        </p:tgtEl>
                                        <p:attrNameLst>
                                          <p:attrName>style.visibility</p:attrName>
                                        </p:attrNameLst>
                                      </p:cBhvr>
                                      <p:to>
                                        <p:strVal val="visible"/>
                                      </p:to>
                                    </p:set>
                                    <p:animEffect transition="in" filter="dissolve">
                                      <p:cBhvr>
                                        <p:cTn id="74"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3"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5EFC3067084643AA155FF5AD9C4376" ma:contentTypeVersion="11" ma:contentTypeDescription="Create a new document." ma:contentTypeScope="" ma:versionID="046cb731c26efe53d25f2707da96c8dd">
  <xsd:schema xmlns:xsd="http://www.w3.org/2001/XMLSchema" xmlns:xs="http://www.w3.org/2001/XMLSchema" xmlns:p="http://schemas.microsoft.com/office/2006/metadata/properties" xmlns:ns3="b271acfe-0900-4504-b178-2f423422f374" targetNamespace="http://schemas.microsoft.com/office/2006/metadata/properties" ma:root="true" ma:fieldsID="c4e1c6849f5c76b11a61ad7faf88a3fa" ns3:_="">
    <xsd:import namespace="b271acfe-0900-4504-b178-2f423422f374"/>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ServiceSystemTags" minOccurs="0"/>
                <xsd:element ref="ns3:MediaServiceOCR" minOccurs="0"/>
                <xsd:element ref="ns3:MediaLengthInSecond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71acfe-0900-4504-b178-2f423422f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1A3B14-832E-4970-BA0E-0D080F7B3E36}">
  <ds:schemaRefs>
    <ds:schemaRef ds:uri="http://schemas.microsoft.com/sharepoint/v3/contenttype/forms"/>
  </ds:schemaRefs>
</ds:datastoreItem>
</file>

<file path=customXml/itemProps2.xml><?xml version="1.0" encoding="utf-8"?>
<ds:datastoreItem xmlns:ds="http://schemas.openxmlformats.org/officeDocument/2006/customXml" ds:itemID="{68800304-E9E2-4FC0-81AA-9765FC0A97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71acfe-0900-4504-b178-2f423422f3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F46054-C3B2-4278-B163-12DA4753ACC9}">
  <ds:schemaRefs>
    <ds:schemaRef ds:uri="http://purl.org/dc/terms/"/>
    <ds:schemaRef ds:uri="http://www.w3.org/XML/1998/namespace"/>
    <ds:schemaRef ds:uri="http://schemas.microsoft.com/office/infopath/2007/PartnerControls"/>
    <ds:schemaRef ds:uri="http://purl.org/dc/dcmitype/"/>
    <ds:schemaRef ds:uri="http://purl.org/dc/elements/1.1/"/>
    <ds:schemaRef ds:uri="http://schemas.microsoft.com/office/2006/documentManagement/types"/>
    <ds:schemaRef ds:uri="http://schemas.openxmlformats.org/package/2006/metadata/core-properties"/>
    <ds:schemaRef ds:uri="b271acfe-0900-4504-b178-2f423422f37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5736</TotalTime>
  <Words>641</Words>
  <Application>Microsoft Office PowerPoint</Application>
  <PresentationFormat>Widescreen</PresentationFormat>
  <Paragraphs>123</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 Display</vt:lpstr>
      <vt:lpstr>ADLaM Display</vt:lpstr>
      <vt:lpstr>Aptos</vt:lpstr>
      <vt:lpstr>Wingdings</vt:lpstr>
      <vt:lpstr>Congenial</vt:lpstr>
      <vt:lpstr>Arial</vt:lpstr>
      <vt:lpstr>Office Theme</vt:lpstr>
      <vt:lpstr>Diabetes (Part 2!)</vt:lpstr>
      <vt:lpstr>What Is the Endocrine System?</vt:lpstr>
      <vt:lpstr>Previously on Diabetes…</vt:lpstr>
      <vt:lpstr>Our Story Continues…</vt:lpstr>
      <vt:lpstr>The Tale of Insulin</vt:lpstr>
      <vt:lpstr>Glucose Monitoring</vt:lpstr>
      <vt:lpstr>Medications</vt:lpstr>
      <vt:lpstr>Surgical Treatments</vt:lpstr>
      <vt:lpstr>Future Treatments</vt:lpstr>
      <vt:lpstr>Beyond the pancreas…</vt:lpstr>
      <vt:lpstr>Growth Hormone</vt:lpstr>
      <vt:lpstr>Growth Hormone Disorders</vt:lpstr>
      <vt:lpstr>Thyroid Gland</vt:lpstr>
      <vt:lpstr>Thyroid Hormone Disorders</vt:lpstr>
      <vt:lpstr>The Adrenal Gland</vt:lpstr>
      <vt:lpstr>Adrenal Gland Disorders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Bean, Joseph</dc:creator>
  <cp:lastModifiedBy>Bean, Joseph</cp:lastModifiedBy>
  <cp:revision>81</cp:revision>
  <dcterms:created xsi:type="dcterms:W3CDTF">2024-10-05T19:02:47Z</dcterms:created>
  <dcterms:modified xsi:type="dcterms:W3CDTF">2025-06-26T13:58:22Z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0x010100675EFC3067084643AA155FF5AD9C4376</vt:lpwstr>
  </property>
</Properties>
</file>